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8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9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0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4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5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6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7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8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9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20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21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22.xml" ContentType="application/vnd.openxmlformats-officedocument.theme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3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4607" r:id="rId2"/>
    <p:sldMasterId id="2147484619" r:id="rId3"/>
    <p:sldMasterId id="2147484646" r:id="rId4"/>
    <p:sldMasterId id="2147484659" r:id="rId5"/>
    <p:sldMasterId id="2147484709" r:id="rId6"/>
    <p:sldMasterId id="2147484722" r:id="rId7"/>
    <p:sldMasterId id="2147484735" r:id="rId8"/>
    <p:sldMasterId id="2147484738" r:id="rId9"/>
    <p:sldMasterId id="2147484751" r:id="rId10"/>
    <p:sldMasterId id="2147484764" r:id="rId11"/>
    <p:sldMasterId id="2147484778" r:id="rId12"/>
    <p:sldMasterId id="2147484791" r:id="rId13"/>
    <p:sldMasterId id="2147484831" r:id="rId14"/>
    <p:sldMasterId id="2147484845" r:id="rId15"/>
    <p:sldMasterId id="2147484858" r:id="rId16"/>
    <p:sldMasterId id="2147484870" r:id="rId17"/>
    <p:sldMasterId id="2147484886" r:id="rId18"/>
    <p:sldMasterId id="2147484902" r:id="rId19"/>
    <p:sldMasterId id="2147484918" r:id="rId20"/>
    <p:sldMasterId id="2147484934" r:id="rId21"/>
    <p:sldMasterId id="2147484950" r:id="rId22"/>
    <p:sldMasterId id="2147484966" r:id="rId23"/>
    <p:sldMasterId id="2147484994" r:id="rId24"/>
  </p:sldMasterIdLst>
  <p:notesMasterIdLst>
    <p:notesMasterId r:id="rId133"/>
  </p:notesMasterIdLst>
  <p:handoutMasterIdLst>
    <p:handoutMasterId r:id="rId134"/>
  </p:handoutMasterIdLst>
  <p:sldIdLst>
    <p:sldId id="422" r:id="rId25"/>
    <p:sldId id="633" r:id="rId26"/>
    <p:sldId id="634" r:id="rId27"/>
    <p:sldId id="646" r:id="rId28"/>
    <p:sldId id="636" r:id="rId29"/>
    <p:sldId id="635" r:id="rId30"/>
    <p:sldId id="423" r:id="rId31"/>
    <p:sldId id="429" r:id="rId32"/>
    <p:sldId id="435" r:id="rId33"/>
    <p:sldId id="441" r:id="rId34"/>
    <p:sldId id="442" r:id="rId35"/>
    <p:sldId id="443" r:id="rId36"/>
    <p:sldId id="446" r:id="rId37"/>
    <p:sldId id="447" r:id="rId38"/>
    <p:sldId id="500" r:id="rId39"/>
    <p:sldId id="503" r:id="rId40"/>
    <p:sldId id="504" r:id="rId41"/>
    <p:sldId id="505" r:id="rId42"/>
    <p:sldId id="502" r:id="rId43"/>
    <p:sldId id="589" r:id="rId44"/>
    <p:sldId id="590" r:id="rId45"/>
    <p:sldId id="554" r:id="rId46"/>
    <p:sldId id="592" r:id="rId47"/>
    <p:sldId id="507" r:id="rId48"/>
    <p:sldId id="454" r:id="rId49"/>
    <p:sldId id="455" r:id="rId50"/>
    <p:sldId id="456" r:id="rId51"/>
    <p:sldId id="457" r:id="rId52"/>
    <p:sldId id="653" r:id="rId53"/>
    <p:sldId id="511" r:id="rId54"/>
    <p:sldId id="512" r:id="rId55"/>
    <p:sldId id="513" r:id="rId56"/>
    <p:sldId id="514" r:id="rId57"/>
    <p:sldId id="515" r:id="rId58"/>
    <p:sldId id="459" r:id="rId59"/>
    <p:sldId id="648" r:id="rId60"/>
    <p:sldId id="649" r:id="rId61"/>
    <p:sldId id="510" r:id="rId62"/>
    <p:sldId id="548" r:id="rId63"/>
    <p:sldId id="650" r:id="rId64"/>
    <p:sldId id="652" r:id="rId65"/>
    <p:sldId id="651" r:id="rId66"/>
    <p:sldId id="508" r:id="rId67"/>
    <p:sldId id="464" r:id="rId68"/>
    <p:sldId id="516" r:id="rId69"/>
    <p:sldId id="518" r:id="rId70"/>
    <p:sldId id="517" r:id="rId71"/>
    <p:sldId id="468" r:id="rId72"/>
    <p:sldId id="473" r:id="rId73"/>
    <p:sldId id="472" r:id="rId74"/>
    <p:sldId id="585" r:id="rId75"/>
    <p:sldId id="519" r:id="rId76"/>
    <p:sldId id="591" r:id="rId77"/>
    <p:sldId id="586" r:id="rId78"/>
    <p:sldId id="474" r:id="rId79"/>
    <p:sldId id="475" r:id="rId80"/>
    <p:sldId id="600" r:id="rId81"/>
    <p:sldId id="544" r:id="rId82"/>
    <p:sldId id="520" r:id="rId83"/>
    <p:sldId id="525" r:id="rId84"/>
    <p:sldId id="593" r:id="rId85"/>
    <p:sldId id="594" r:id="rId86"/>
    <p:sldId id="524" r:id="rId87"/>
    <p:sldId id="529" r:id="rId88"/>
    <p:sldId id="549" r:id="rId89"/>
    <p:sldId id="550" r:id="rId90"/>
    <p:sldId id="533" r:id="rId91"/>
    <p:sldId id="573" r:id="rId92"/>
    <p:sldId id="574" r:id="rId93"/>
    <p:sldId id="575" r:id="rId94"/>
    <p:sldId id="576" r:id="rId95"/>
    <p:sldId id="577" r:id="rId96"/>
    <p:sldId id="568" r:id="rId97"/>
    <p:sldId id="598" r:id="rId98"/>
    <p:sldId id="521" r:id="rId99"/>
    <p:sldId id="595" r:id="rId100"/>
    <p:sldId id="596" r:id="rId101"/>
    <p:sldId id="597" r:id="rId102"/>
    <p:sldId id="599" r:id="rId103"/>
    <p:sldId id="553" r:id="rId104"/>
    <p:sldId id="437" r:id="rId105"/>
    <p:sldId id="439" r:id="rId106"/>
    <p:sldId id="438" r:id="rId107"/>
    <p:sldId id="571" r:id="rId108"/>
    <p:sldId id="572" r:id="rId109"/>
    <p:sldId id="523" r:id="rId110"/>
    <p:sldId id="537" r:id="rId111"/>
    <p:sldId id="542" r:id="rId112"/>
    <p:sldId id="534" r:id="rId113"/>
    <p:sldId id="551" r:id="rId114"/>
    <p:sldId id="552" r:id="rId115"/>
    <p:sldId id="547" r:id="rId116"/>
    <p:sldId id="539" r:id="rId117"/>
    <p:sldId id="535" r:id="rId118"/>
    <p:sldId id="538" r:id="rId119"/>
    <p:sldId id="580" r:id="rId120"/>
    <p:sldId id="578" r:id="rId121"/>
    <p:sldId id="630" r:id="rId122"/>
    <p:sldId id="641" r:id="rId123"/>
    <p:sldId id="637" r:id="rId124"/>
    <p:sldId id="638" r:id="rId125"/>
    <p:sldId id="640" r:id="rId126"/>
    <p:sldId id="645" r:id="rId127"/>
    <p:sldId id="631" r:id="rId128"/>
    <p:sldId id="642" r:id="rId129"/>
    <p:sldId id="644" r:id="rId130"/>
    <p:sldId id="643" r:id="rId131"/>
    <p:sldId id="536" r:id="rId132"/>
  </p:sldIdLst>
  <p:sldSz cx="9144000" cy="6858000" type="screen4x3"/>
  <p:notesSz cx="6797675" cy="987425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CC99FF"/>
    <a:srgbClr val="CCCCFF"/>
    <a:srgbClr val="CCFFFF"/>
    <a:srgbClr val="CCECFF"/>
    <a:srgbClr val="99CCFF"/>
    <a:srgbClr val="6633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96433" autoAdjust="0"/>
  </p:normalViewPr>
  <p:slideViewPr>
    <p:cSldViewPr>
      <p:cViewPr varScale="1">
        <p:scale>
          <a:sx n="112" d="100"/>
          <a:sy n="112" d="100"/>
        </p:scale>
        <p:origin x="168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3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8.xml"/><Relationship Id="rId63" Type="http://schemas.openxmlformats.org/officeDocument/2006/relationships/slide" Target="slides/slide39.xml"/><Relationship Id="rId84" Type="http://schemas.openxmlformats.org/officeDocument/2006/relationships/slide" Target="slides/slide60.xml"/><Relationship Id="rId138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53" Type="http://schemas.openxmlformats.org/officeDocument/2006/relationships/slide" Target="slides/slide29.xml"/><Relationship Id="rId58" Type="http://schemas.openxmlformats.org/officeDocument/2006/relationships/slide" Target="slides/slide34.xml"/><Relationship Id="rId74" Type="http://schemas.openxmlformats.org/officeDocument/2006/relationships/slide" Target="slides/slide50.xml"/><Relationship Id="rId79" Type="http://schemas.openxmlformats.org/officeDocument/2006/relationships/slide" Target="slides/slide55.xml"/><Relationship Id="rId102" Type="http://schemas.openxmlformats.org/officeDocument/2006/relationships/slide" Target="slides/slide78.xml"/><Relationship Id="rId123" Type="http://schemas.openxmlformats.org/officeDocument/2006/relationships/slide" Target="slides/slide99.xml"/><Relationship Id="rId128" Type="http://schemas.openxmlformats.org/officeDocument/2006/relationships/slide" Target="slides/slide104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6.xml"/><Relationship Id="rId95" Type="http://schemas.openxmlformats.org/officeDocument/2006/relationships/slide" Target="slides/slide71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3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64" Type="http://schemas.openxmlformats.org/officeDocument/2006/relationships/slide" Target="slides/slide40.xml"/><Relationship Id="rId69" Type="http://schemas.openxmlformats.org/officeDocument/2006/relationships/slide" Target="slides/slide45.xml"/><Relationship Id="rId113" Type="http://schemas.openxmlformats.org/officeDocument/2006/relationships/slide" Target="slides/slide89.xml"/><Relationship Id="rId118" Type="http://schemas.openxmlformats.org/officeDocument/2006/relationships/slide" Target="slides/slide94.xml"/><Relationship Id="rId134" Type="http://schemas.openxmlformats.org/officeDocument/2006/relationships/handoutMaster" Target="handoutMasters/handoutMaster1.xml"/><Relationship Id="rId80" Type="http://schemas.openxmlformats.org/officeDocument/2006/relationships/slide" Target="slides/slide56.xml"/><Relationship Id="rId85" Type="http://schemas.openxmlformats.org/officeDocument/2006/relationships/slide" Target="slides/slide61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59" Type="http://schemas.openxmlformats.org/officeDocument/2006/relationships/slide" Target="slides/slide35.xml"/><Relationship Id="rId103" Type="http://schemas.openxmlformats.org/officeDocument/2006/relationships/slide" Target="slides/slide79.xml"/><Relationship Id="rId108" Type="http://schemas.openxmlformats.org/officeDocument/2006/relationships/slide" Target="slides/slide84.xml"/><Relationship Id="rId124" Type="http://schemas.openxmlformats.org/officeDocument/2006/relationships/slide" Target="slides/slide100.xml"/><Relationship Id="rId129" Type="http://schemas.openxmlformats.org/officeDocument/2006/relationships/slide" Target="slides/slide105.xml"/><Relationship Id="rId54" Type="http://schemas.openxmlformats.org/officeDocument/2006/relationships/slide" Target="slides/slide30.xml"/><Relationship Id="rId70" Type="http://schemas.openxmlformats.org/officeDocument/2006/relationships/slide" Target="slides/slide46.xml"/><Relationship Id="rId75" Type="http://schemas.openxmlformats.org/officeDocument/2006/relationships/slide" Target="slides/slide51.xml"/><Relationship Id="rId91" Type="http://schemas.openxmlformats.org/officeDocument/2006/relationships/slide" Target="slides/slide67.xml"/><Relationship Id="rId96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4.xml"/><Relationship Id="rId49" Type="http://schemas.openxmlformats.org/officeDocument/2006/relationships/slide" Target="slides/slide25.xml"/><Relationship Id="rId114" Type="http://schemas.openxmlformats.org/officeDocument/2006/relationships/slide" Target="slides/slide90.xml"/><Relationship Id="rId119" Type="http://schemas.openxmlformats.org/officeDocument/2006/relationships/slide" Target="slides/slide95.xml"/><Relationship Id="rId44" Type="http://schemas.openxmlformats.org/officeDocument/2006/relationships/slide" Target="slides/slide20.xml"/><Relationship Id="rId60" Type="http://schemas.openxmlformats.org/officeDocument/2006/relationships/slide" Target="slides/slide36.xml"/><Relationship Id="rId65" Type="http://schemas.openxmlformats.org/officeDocument/2006/relationships/slide" Target="slides/slide41.xml"/><Relationship Id="rId81" Type="http://schemas.openxmlformats.org/officeDocument/2006/relationships/slide" Target="slides/slide57.xml"/><Relationship Id="rId86" Type="http://schemas.openxmlformats.org/officeDocument/2006/relationships/slide" Target="slides/slide62.xml"/><Relationship Id="rId130" Type="http://schemas.openxmlformats.org/officeDocument/2006/relationships/slide" Target="slides/slide106.xml"/><Relationship Id="rId135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5.xml"/><Relationship Id="rId109" Type="http://schemas.openxmlformats.org/officeDocument/2006/relationships/slide" Target="slides/slide85.xml"/><Relationship Id="rId34" Type="http://schemas.openxmlformats.org/officeDocument/2006/relationships/slide" Target="slides/slide10.xml"/><Relationship Id="rId50" Type="http://schemas.openxmlformats.org/officeDocument/2006/relationships/slide" Target="slides/slide26.xml"/><Relationship Id="rId55" Type="http://schemas.openxmlformats.org/officeDocument/2006/relationships/slide" Target="slides/slide31.xml"/><Relationship Id="rId76" Type="http://schemas.openxmlformats.org/officeDocument/2006/relationships/slide" Target="slides/slide52.xml"/><Relationship Id="rId97" Type="http://schemas.openxmlformats.org/officeDocument/2006/relationships/slide" Target="slides/slide73.xml"/><Relationship Id="rId104" Type="http://schemas.openxmlformats.org/officeDocument/2006/relationships/slide" Target="slides/slide80.xml"/><Relationship Id="rId120" Type="http://schemas.openxmlformats.org/officeDocument/2006/relationships/slide" Target="slides/slide96.xml"/><Relationship Id="rId125" Type="http://schemas.openxmlformats.org/officeDocument/2006/relationships/slide" Target="slides/slide10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7.xml"/><Relationship Id="rId92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5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66" Type="http://schemas.openxmlformats.org/officeDocument/2006/relationships/slide" Target="slides/slide42.xml"/><Relationship Id="rId87" Type="http://schemas.openxmlformats.org/officeDocument/2006/relationships/slide" Target="slides/slide63.xml"/><Relationship Id="rId110" Type="http://schemas.openxmlformats.org/officeDocument/2006/relationships/slide" Target="slides/slide86.xml"/><Relationship Id="rId115" Type="http://schemas.openxmlformats.org/officeDocument/2006/relationships/slide" Target="slides/slide91.xml"/><Relationship Id="rId131" Type="http://schemas.openxmlformats.org/officeDocument/2006/relationships/slide" Target="slides/slide107.xml"/><Relationship Id="rId136" Type="http://schemas.openxmlformats.org/officeDocument/2006/relationships/viewProps" Target="viewProps.xml"/><Relationship Id="rId61" Type="http://schemas.openxmlformats.org/officeDocument/2006/relationships/slide" Target="slides/slide37.xml"/><Relationship Id="rId82" Type="http://schemas.openxmlformats.org/officeDocument/2006/relationships/slide" Target="slides/slide58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56" Type="http://schemas.openxmlformats.org/officeDocument/2006/relationships/slide" Target="slides/slide32.xml"/><Relationship Id="rId77" Type="http://schemas.openxmlformats.org/officeDocument/2006/relationships/slide" Target="slides/slide53.xml"/><Relationship Id="rId100" Type="http://schemas.openxmlformats.org/officeDocument/2006/relationships/slide" Target="slides/slide76.xml"/><Relationship Id="rId105" Type="http://schemas.openxmlformats.org/officeDocument/2006/relationships/slide" Target="slides/slide81.xml"/><Relationship Id="rId126" Type="http://schemas.openxmlformats.org/officeDocument/2006/relationships/slide" Target="slides/slide10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7.xml"/><Relationship Id="rId72" Type="http://schemas.openxmlformats.org/officeDocument/2006/relationships/slide" Target="slides/slide48.xml"/><Relationship Id="rId93" Type="http://schemas.openxmlformats.org/officeDocument/2006/relationships/slide" Target="slides/slide69.xml"/><Relationship Id="rId98" Type="http://schemas.openxmlformats.org/officeDocument/2006/relationships/slide" Target="slides/slide74.xml"/><Relationship Id="rId121" Type="http://schemas.openxmlformats.org/officeDocument/2006/relationships/slide" Target="slides/slide9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.xml"/><Relationship Id="rId46" Type="http://schemas.openxmlformats.org/officeDocument/2006/relationships/slide" Target="slides/slide22.xml"/><Relationship Id="rId67" Type="http://schemas.openxmlformats.org/officeDocument/2006/relationships/slide" Target="slides/slide43.xml"/><Relationship Id="rId116" Type="http://schemas.openxmlformats.org/officeDocument/2006/relationships/slide" Target="slides/slide92.xml"/><Relationship Id="rId137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7.xml"/><Relationship Id="rId62" Type="http://schemas.openxmlformats.org/officeDocument/2006/relationships/slide" Target="slides/slide38.xml"/><Relationship Id="rId83" Type="http://schemas.openxmlformats.org/officeDocument/2006/relationships/slide" Target="slides/slide59.xml"/><Relationship Id="rId88" Type="http://schemas.openxmlformats.org/officeDocument/2006/relationships/slide" Target="slides/slide64.xml"/><Relationship Id="rId111" Type="http://schemas.openxmlformats.org/officeDocument/2006/relationships/slide" Target="slides/slide87.xml"/><Relationship Id="rId132" Type="http://schemas.openxmlformats.org/officeDocument/2006/relationships/slide" Target="slides/slide108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2.xml"/><Relationship Id="rId57" Type="http://schemas.openxmlformats.org/officeDocument/2006/relationships/slide" Target="slides/slide33.xml"/><Relationship Id="rId106" Type="http://schemas.openxmlformats.org/officeDocument/2006/relationships/slide" Target="slides/slide82.xml"/><Relationship Id="rId127" Type="http://schemas.openxmlformats.org/officeDocument/2006/relationships/slide" Target="slides/slide10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7.xml"/><Relationship Id="rId52" Type="http://schemas.openxmlformats.org/officeDocument/2006/relationships/slide" Target="slides/slide28.xml"/><Relationship Id="rId73" Type="http://schemas.openxmlformats.org/officeDocument/2006/relationships/slide" Target="slides/slide49.xml"/><Relationship Id="rId78" Type="http://schemas.openxmlformats.org/officeDocument/2006/relationships/slide" Target="slides/slide54.xml"/><Relationship Id="rId94" Type="http://schemas.openxmlformats.org/officeDocument/2006/relationships/slide" Target="slides/slide70.xml"/><Relationship Id="rId99" Type="http://schemas.openxmlformats.org/officeDocument/2006/relationships/slide" Target="slides/slide75.xml"/><Relationship Id="rId101" Type="http://schemas.openxmlformats.org/officeDocument/2006/relationships/slide" Target="slides/slide77.xml"/><Relationship Id="rId122" Type="http://schemas.openxmlformats.org/officeDocument/2006/relationships/slide" Target="slides/slide9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2.xml"/><Relationship Id="rId47" Type="http://schemas.openxmlformats.org/officeDocument/2006/relationships/slide" Target="slides/slide23.xml"/><Relationship Id="rId68" Type="http://schemas.openxmlformats.org/officeDocument/2006/relationships/slide" Target="slides/slide44.xml"/><Relationship Id="rId89" Type="http://schemas.openxmlformats.org/officeDocument/2006/relationships/slide" Target="slides/slide65.xml"/><Relationship Id="rId112" Type="http://schemas.openxmlformats.org/officeDocument/2006/relationships/slide" Target="slides/slide88.xml"/><Relationship Id="rId13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69D3E-F78B-4AB1-82AD-B9BAAABDE2D7}" type="doc">
      <dgm:prSet loTypeId="urn:microsoft.com/office/officeart/2005/8/layout/radial5" loCatId="relationship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D7F60660-0C22-4DEE-BE07-3B57A62B84F9}">
      <dgm:prSet phldrT="[文字]" custT="1"/>
      <dgm:spPr/>
      <dgm:t>
        <a:bodyPr/>
        <a:lstStyle/>
        <a:p>
          <a:pPr>
            <a:lnSpc>
              <a:spcPct val="120000"/>
            </a:lnSpc>
          </a:pPr>
          <a:r>
            <a:rPr lang="en-US" altLang="zh-TW" sz="1600" dirty="0" err="1" smtClean="0"/>
            <a:t>FinTech</a:t>
          </a:r>
          <a:r>
            <a:rPr lang="zh-TW" altLang="en-US" sz="15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基礎建設</a:t>
          </a:r>
          <a:endParaRPr lang="zh-TW" altLang="en-US" sz="15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71D51B2-2736-43E3-AF42-7C86877C6FFE}" type="parTrans" cxnId="{6FAC6C17-8D38-4B10-B0D8-CA112E0D96EA}">
      <dgm:prSet/>
      <dgm:spPr/>
      <dgm:t>
        <a:bodyPr/>
        <a:lstStyle/>
        <a:p>
          <a:endParaRPr lang="zh-TW" altLang="en-US"/>
        </a:p>
      </dgm:t>
    </dgm:pt>
    <dgm:pt modelId="{29BC636D-23F5-46FC-B1AB-ECB881F32234}" type="sibTrans" cxnId="{6FAC6C17-8D38-4B10-B0D8-CA112E0D96EA}">
      <dgm:prSet/>
      <dgm:spPr/>
      <dgm:t>
        <a:bodyPr/>
        <a:lstStyle/>
        <a:p>
          <a:endParaRPr lang="zh-TW" altLang="en-US"/>
        </a:p>
      </dgm:t>
    </dgm:pt>
    <dgm:pt modelId="{206D9FE9-545B-4395-B537-98534E4A3942}">
      <dgm:prSet phldrT="[文字]" custT="1"/>
      <dgm:spPr/>
      <dgm:t>
        <a:bodyPr/>
        <a:lstStyle/>
        <a:p>
          <a:r>
            <a:rPr lang="zh-TW" altLang="en-US" sz="24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行動 通訊</a:t>
          </a:r>
          <a:endParaRPr lang="zh-TW" altLang="en-US" sz="24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F06184B-0EC9-426B-A309-76CBD06AF4B1}" type="parTrans" cxnId="{C4EEBD26-4ED3-477E-8627-AD2BC1877DB5}">
      <dgm:prSet/>
      <dgm:spPr/>
      <dgm:t>
        <a:bodyPr/>
        <a:lstStyle/>
        <a:p>
          <a:endParaRPr lang="zh-TW" altLang="en-US"/>
        </a:p>
      </dgm:t>
    </dgm:pt>
    <dgm:pt modelId="{F8EB8A80-6766-4D94-A21B-94271FDEF111}" type="sibTrans" cxnId="{C4EEBD26-4ED3-477E-8627-AD2BC1877DB5}">
      <dgm:prSet/>
      <dgm:spPr/>
      <dgm:t>
        <a:bodyPr/>
        <a:lstStyle/>
        <a:p>
          <a:endParaRPr lang="zh-TW" altLang="en-US"/>
        </a:p>
      </dgm:t>
    </dgm:pt>
    <dgm:pt modelId="{4973EBB4-46C4-4DB6-8644-4CC7F2DF2B56}">
      <dgm:prSet phldrT="[文字]" custT="1"/>
      <dgm:spPr/>
      <dgm:t>
        <a:bodyPr/>
        <a:lstStyle/>
        <a:p>
          <a:r>
            <a:rPr lang="zh-TW" altLang="en-US" sz="24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生物  辨識</a:t>
          </a:r>
          <a:endParaRPr lang="zh-TW" altLang="en-US" sz="24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FD78991-9D75-4CB2-89FB-7C0861FC8EE0}" type="parTrans" cxnId="{8283C5C9-80B4-4D1D-8F2A-04B365B1D50B}">
      <dgm:prSet/>
      <dgm:spPr/>
      <dgm:t>
        <a:bodyPr/>
        <a:lstStyle/>
        <a:p>
          <a:endParaRPr lang="zh-TW" altLang="en-US"/>
        </a:p>
      </dgm:t>
    </dgm:pt>
    <dgm:pt modelId="{46482CA8-B4F8-448E-9384-B1DDF4B80EFC}" type="sibTrans" cxnId="{8283C5C9-80B4-4D1D-8F2A-04B365B1D50B}">
      <dgm:prSet/>
      <dgm:spPr/>
      <dgm:t>
        <a:bodyPr/>
        <a:lstStyle/>
        <a:p>
          <a:endParaRPr lang="zh-TW" altLang="en-US"/>
        </a:p>
      </dgm:t>
    </dgm:pt>
    <dgm:pt modelId="{542C6F50-DDD5-4106-89AE-F2B76CFDADA2}">
      <dgm:prSet phldrT="[文字]" custT="1"/>
      <dgm:spPr/>
      <dgm:t>
        <a:bodyPr/>
        <a:lstStyle/>
        <a:p>
          <a:r>
            <a:rPr lang="zh-TW" altLang="en-US" sz="2400" dirty="0" smtClean="0">
              <a:latin typeface="標楷體" panose="03000509000000000000" pitchFamily="65" charset="-120"/>
              <a:ea typeface="標楷體" panose="03000509000000000000" pitchFamily="65" charset="-120"/>
            </a:rPr>
            <a:t>雲端  服務</a:t>
          </a:r>
          <a:endParaRPr lang="zh-TW" altLang="en-US" sz="24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9551AF18-0F91-4FF3-B006-6B2600245E4B}" type="parTrans" cxnId="{D12C250E-84DD-4D2E-B2B0-7CAF0EDC47FF}">
      <dgm:prSet/>
      <dgm:spPr/>
      <dgm:t>
        <a:bodyPr/>
        <a:lstStyle/>
        <a:p>
          <a:endParaRPr lang="zh-TW" altLang="en-US"/>
        </a:p>
      </dgm:t>
    </dgm:pt>
    <dgm:pt modelId="{88ADD428-0FB7-415E-9479-906811D02938}" type="sibTrans" cxnId="{D12C250E-84DD-4D2E-B2B0-7CAF0EDC47FF}">
      <dgm:prSet/>
      <dgm:spPr/>
      <dgm:t>
        <a:bodyPr/>
        <a:lstStyle/>
        <a:p>
          <a:endParaRPr lang="zh-TW" altLang="en-US"/>
        </a:p>
      </dgm:t>
    </dgm:pt>
    <dgm:pt modelId="{6B238F06-B8D1-48AD-AF5A-8F870D440885}">
      <dgm:prSet phldrT="[文字]" custT="1"/>
      <dgm:spPr/>
      <dgm:t>
        <a:bodyPr/>
        <a:lstStyle/>
        <a:p>
          <a:r>
            <a:rPr lang="zh-TW" altLang="en-US" sz="24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大數據</a:t>
          </a:r>
          <a:endParaRPr lang="zh-TW" altLang="en-US" sz="24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1FC028F0-7E13-4121-9C66-41D59B45CA87}" type="parTrans" cxnId="{E63906F5-068A-4BA4-BFCB-05D294A90582}">
      <dgm:prSet/>
      <dgm:spPr/>
      <dgm:t>
        <a:bodyPr/>
        <a:lstStyle/>
        <a:p>
          <a:endParaRPr lang="zh-TW" altLang="en-US"/>
        </a:p>
      </dgm:t>
    </dgm:pt>
    <dgm:pt modelId="{A7BA0AA3-200A-4D70-AC53-935C38E2FAD5}" type="sibTrans" cxnId="{E63906F5-068A-4BA4-BFCB-05D294A90582}">
      <dgm:prSet/>
      <dgm:spPr/>
      <dgm:t>
        <a:bodyPr/>
        <a:lstStyle/>
        <a:p>
          <a:endParaRPr lang="zh-TW" altLang="en-US"/>
        </a:p>
      </dgm:t>
    </dgm:pt>
    <dgm:pt modelId="{04754346-4477-4ED7-B5B2-8501366C359E}">
      <dgm:prSet custT="1"/>
      <dgm:spPr/>
      <dgm:t>
        <a:bodyPr/>
        <a:lstStyle/>
        <a:p>
          <a:r>
            <a:rPr lang="zh-TW" altLang="en-US" sz="2400" dirty="0" smtClean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區塊鏈</a:t>
          </a:r>
          <a:endParaRPr lang="zh-TW" altLang="en-US" sz="2400" dirty="0">
            <a:solidFill>
              <a:srgbClr val="FFFF0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CE387E5-254C-4B85-BAFB-CF2DD1995632}" type="parTrans" cxnId="{7CC0A606-3865-4514-827E-A0876608B21D}">
      <dgm:prSet/>
      <dgm:spPr/>
      <dgm:t>
        <a:bodyPr/>
        <a:lstStyle/>
        <a:p>
          <a:endParaRPr lang="zh-TW" altLang="en-US"/>
        </a:p>
      </dgm:t>
    </dgm:pt>
    <dgm:pt modelId="{2A7FBD5D-475D-465A-B1FF-1095159F1B26}" type="sibTrans" cxnId="{7CC0A606-3865-4514-827E-A0876608B21D}">
      <dgm:prSet/>
      <dgm:spPr/>
      <dgm:t>
        <a:bodyPr/>
        <a:lstStyle/>
        <a:p>
          <a:endParaRPr lang="zh-TW" altLang="en-US"/>
        </a:p>
      </dgm:t>
    </dgm:pt>
    <dgm:pt modelId="{33080803-CB57-458E-A161-5878577748BD}" type="pres">
      <dgm:prSet presAssocID="{34769D3E-F78B-4AB1-82AD-B9BAAABDE2D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D751A41-22C5-4F08-90EB-DAD2B31CEA52}" type="pres">
      <dgm:prSet presAssocID="{D7F60660-0C22-4DEE-BE07-3B57A62B84F9}" presName="centerShape" presStyleLbl="node0" presStyleIdx="0" presStyleCnt="1" custScaleX="110162"/>
      <dgm:spPr/>
      <dgm:t>
        <a:bodyPr/>
        <a:lstStyle/>
        <a:p>
          <a:endParaRPr lang="zh-TW" altLang="en-US"/>
        </a:p>
      </dgm:t>
    </dgm:pt>
    <dgm:pt modelId="{5C576902-C3F9-4DA7-B4DB-84ED2FFA24F6}" type="pres">
      <dgm:prSet presAssocID="{4F06184B-0EC9-426B-A309-76CBD06AF4B1}" presName="parTrans" presStyleLbl="sibTrans2D1" presStyleIdx="0" presStyleCnt="5"/>
      <dgm:spPr/>
      <dgm:t>
        <a:bodyPr/>
        <a:lstStyle/>
        <a:p>
          <a:endParaRPr lang="zh-TW" altLang="en-US"/>
        </a:p>
      </dgm:t>
    </dgm:pt>
    <dgm:pt modelId="{3681EC9E-9A93-4B7B-954F-6DE3F9F71738}" type="pres">
      <dgm:prSet presAssocID="{4F06184B-0EC9-426B-A309-76CBD06AF4B1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C2B25234-40ED-4886-923A-56B60B69681C}" type="pres">
      <dgm:prSet presAssocID="{206D9FE9-545B-4395-B537-98534E4A3942}" presName="node" presStyleLbl="node1" presStyleIdx="0" presStyleCnt="5" custScaleX="120401" custScaleY="7846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57FDCA-3D29-4182-A4B3-260B5CBE6F76}" type="pres">
      <dgm:prSet presAssocID="{7CE387E5-254C-4B85-BAFB-CF2DD1995632}" presName="parTrans" presStyleLbl="sibTrans2D1" presStyleIdx="1" presStyleCnt="5"/>
      <dgm:spPr/>
      <dgm:t>
        <a:bodyPr/>
        <a:lstStyle/>
        <a:p>
          <a:endParaRPr lang="zh-TW" altLang="en-US"/>
        </a:p>
      </dgm:t>
    </dgm:pt>
    <dgm:pt modelId="{540D7A8A-A006-48B0-B215-0A0F9C928081}" type="pres">
      <dgm:prSet presAssocID="{7CE387E5-254C-4B85-BAFB-CF2DD1995632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FC2DF469-DAFE-48F4-92D2-AA51370CF188}" type="pres">
      <dgm:prSet presAssocID="{04754346-4477-4ED7-B5B2-8501366C359E}" presName="node" presStyleLbl="node1" presStyleIdx="1" presStyleCnt="5" custScaleX="114607" custScaleY="7850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C4801E-5A78-4744-A4CC-EFB10241F884}" type="pres">
      <dgm:prSet presAssocID="{DFD78991-9D75-4CB2-89FB-7C0861FC8EE0}" presName="parTrans" presStyleLbl="sibTrans2D1" presStyleIdx="2" presStyleCnt="5"/>
      <dgm:spPr/>
      <dgm:t>
        <a:bodyPr/>
        <a:lstStyle/>
        <a:p>
          <a:endParaRPr lang="zh-TW" altLang="en-US"/>
        </a:p>
      </dgm:t>
    </dgm:pt>
    <dgm:pt modelId="{A6477387-03EC-4770-98F2-A85477BE33B5}" type="pres">
      <dgm:prSet presAssocID="{DFD78991-9D75-4CB2-89FB-7C0861FC8EE0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CD964F44-5A29-4758-8B5E-4E451243FC9E}" type="pres">
      <dgm:prSet presAssocID="{4973EBB4-46C4-4DB6-8644-4CC7F2DF2B56}" presName="node" presStyleLbl="node1" presStyleIdx="2" presStyleCnt="5" custScaleX="122128" custScaleY="7509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ECA06E1-19E7-4298-9540-3F1C061EFFF2}" type="pres">
      <dgm:prSet presAssocID="{9551AF18-0F91-4FF3-B006-6B2600245E4B}" presName="parTrans" presStyleLbl="sibTrans2D1" presStyleIdx="3" presStyleCnt="5"/>
      <dgm:spPr/>
      <dgm:t>
        <a:bodyPr/>
        <a:lstStyle/>
        <a:p>
          <a:endParaRPr lang="zh-TW" altLang="en-US"/>
        </a:p>
      </dgm:t>
    </dgm:pt>
    <dgm:pt modelId="{F7A1F341-CC98-436F-92D1-DE1BBD5B97A8}" type="pres">
      <dgm:prSet presAssocID="{9551AF18-0F91-4FF3-B006-6B2600245E4B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04367633-1F43-4B2E-82DD-16078DC0B95A}" type="pres">
      <dgm:prSet presAssocID="{542C6F50-DDD5-4106-89AE-F2B76CFDADA2}" presName="node" presStyleLbl="node1" presStyleIdx="3" presStyleCnt="5" custScaleX="122402" custScaleY="7509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9D7DA8E-33FD-4D62-98D2-B78092B94B3C}" type="pres">
      <dgm:prSet presAssocID="{1FC028F0-7E13-4121-9C66-41D59B45CA87}" presName="parTrans" presStyleLbl="sibTrans2D1" presStyleIdx="4" presStyleCnt="5"/>
      <dgm:spPr/>
      <dgm:t>
        <a:bodyPr/>
        <a:lstStyle/>
        <a:p>
          <a:endParaRPr lang="zh-TW" altLang="en-US"/>
        </a:p>
      </dgm:t>
    </dgm:pt>
    <dgm:pt modelId="{3AE8FC90-687A-44A8-87A7-F615FF3A6265}" type="pres">
      <dgm:prSet presAssocID="{1FC028F0-7E13-4121-9C66-41D59B45CA87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A82E9AB3-0D90-4F17-A7DA-6FFFF1794C58}" type="pres">
      <dgm:prSet presAssocID="{6B238F06-B8D1-48AD-AF5A-8F870D440885}" presName="node" presStyleLbl="node1" presStyleIdx="4" presStyleCnt="5" custScaleX="109943" custScaleY="8160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194EAAA-8DC1-4CCE-ABA1-D289FA9F4EA2}" type="presOf" srcId="{D7F60660-0C22-4DEE-BE07-3B57A62B84F9}" destId="{6D751A41-22C5-4F08-90EB-DAD2B31CEA52}" srcOrd="0" destOrd="0" presId="urn:microsoft.com/office/officeart/2005/8/layout/radial5"/>
    <dgm:cxn modelId="{A60ABC00-EA92-42E3-98BE-115316B9E1E2}" type="presOf" srcId="{7CE387E5-254C-4B85-BAFB-CF2DD1995632}" destId="{1757FDCA-3D29-4182-A4B3-260B5CBE6F76}" srcOrd="0" destOrd="0" presId="urn:microsoft.com/office/officeart/2005/8/layout/radial5"/>
    <dgm:cxn modelId="{32DD1EDE-7202-4703-82E5-870F3EF2AD5D}" type="presOf" srcId="{9551AF18-0F91-4FF3-B006-6B2600245E4B}" destId="{EECA06E1-19E7-4298-9540-3F1C061EFFF2}" srcOrd="0" destOrd="0" presId="urn:microsoft.com/office/officeart/2005/8/layout/radial5"/>
    <dgm:cxn modelId="{E63906F5-068A-4BA4-BFCB-05D294A90582}" srcId="{D7F60660-0C22-4DEE-BE07-3B57A62B84F9}" destId="{6B238F06-B8D1-48AD-AF5A-8F870D440885}" srcOrd="4" destOrd="0" parTransId="{1FC028F0-7E13-4121-9C66-41D59B45CA87}" sibTransId="{A7BA0AA3-200A-4D70-AC53-935C38E2FAD5}"/>
    <dgm:cxn modelId="{6FAC6C17-8D38-4B10-B0D8-CA112E0D96EA}" srcId="{34769D3E-F78B-4AB1-82AD-B9BAAABDE2D7}" destId="{D7F60660-0C22-4DEE-BE07-3B57A62B84F9}" srcOrd="0" destOrd="0" parTransId="{571D51B2-2736-43E3-AF42-7C86877C6FFE}" sibTransId="{29BC636D-23F5-46FC-B1AB-ECB881F32234}"/>
    <dgm:cxn modelId="{4C9262E1-DD3E-4122-B690-F042FCBF8838}" type="presOf" srcId="{4973EBB4-46C4-4DB6-8644-4CC7F2DF2B56}" destId="{CD964F44-5A29-4758-8B5E-4E451243FC9E}" srcOrd="0" destOrd="0" presId="urn:microsoft.com/office/officeart/2005/8/layout/radial5"/>
    <dgm:cxn modelId="{C4EEBD26-4ED3-477E-8627-AD2BC1877DB5}" srcId="{D7F60660-0C22-4DEE-BE07-3B57A62B84F9}" destId="{206D9FE9-545B-4395-B537-98534E4A3942}" srcOrd="0" destOrd="0" parTransId="{4F06184B-0EC9-426B-A309-76CBD06AF4B1}" sibTransId="{F8EB8A80-6766-4D94-A21B-94271FDEF111}"/>
    <dgm:cxn modelId="{8283C5C9-80B4-4D1D-8F2A-04B365B1D50B}" srcId="{D7F60660-0C22-4DEE-BE07-3B57A62B84F9}" destId="{4973EBB4-46C4-4DB6-8644-4CC7F2DF2B56}" srcOrd="2" destOrd="0" parTransId="{DFD78991-9D75-4CB2-89FB-7C0861FC8EE0}" sibTransId="{46482CA8-B4F8-448E-9384-B1DDF4B80EFC}"/>
    <dgm:cxn modelId="{D12C250E-84DD-4D2E-B2B0-7CAF0EDC47FF}" srcId="{D7F60660-0C22-4DEE-BE07-3B57A62B84F9}" destId="{542C6F50-DDD5-4106-89AE-F2B76CFDADA2}" srcOrd="3" destOrd="0" parTransId="{9551AF18-0F91-4FF3-B006-6B2600245E4B}" sibTransId="{88ADD428-0FB7-415E-9479-906811D02938}"/>
    <dgm:cxn modelId="{C3FF37E8-B4EC-40D8-94AB-515D514B502C}" type="presOf" srcId="{DFD78991-9D75-4CB2-89FB-7C0861FC8EE0}" destId="{CFC4801E-5A78-4744-A4CC-EFB10241F884}" srcOrd="0" destOrd="0" presId="urn:microsoft.com/office/officeart/2005/8/layout/radial5"/>
    <dgm:cxn modelId="{27A4DA81-71F0-4EF6-BF4F-A61AFF4F3076}" type="presOf" srcId="{542C6F50-DDD5-4106-89AE-F2B76CFDADA2}" destId="{04367633-1F43-4B2E-82DD-16078DC0B95A}" srcOrd="0" destOrd="0" presId="urn:microsoft.com/office/officeart/2005/8/layout/radial5"/>
    <dgm:cxn modelId="{63032DB5-38C5-40C4-A006-5CC7F0DA8EE5}" type="presOf" srcId="{7CE387E5-254C-4B85-BAFB-CF2DD1995632}" destId="{540D7A8A-A006-48B0-B215-0A0F9C928081}" srcOrd="1" destOrd="0" presId="urn:microsoft.com/office/officeart/2005/8/layout/radial5"/>
    <dgm:cxn modelId="{F3FA5FA4-4467-4561-B971-4DBC5871B191}" type="presOf" srcId="{9551AF18-0F91-4FF3-B006-6B2600245E4B}" destId="{F7A1F341-CC98-436F-92D1-DE1BBD5B97A8}" srcOrd="1" destOrd="0" presId="urn:microsoft.com/office/officeart/2005/8/layout/radial5"/>
    <dgm:cxn modelId="{E47AA935-5728-42F0-AB1E-E9C2DF741DC7}" type="presOf" srcId="{1FC028F0-7E13-4121-9C66-41D59B45CA87}" destId="{3AE8FC90-687A-44A8-87A7-F615FF3A6265}" srcOrd="1" destOrd="0" presId="urn:microsoft.com/office/officeart/2005/8/layout/radial5"/>
    <dgm:cxn modelId="{0CCEEE11-7A23-4E9A-B051-7271F0236E02}" type="presOf" srcId="{04754346-4477-4ED7-B5B2-8501366C359E}" destId="{FC2DF469-DAFE-48F4-92D2-AA51370CF188}" srcOrd="0" destOrd="0" presId="urn:microsoft.com/office/officeart/2005/8/layout/radial5"/>
    <dgm:cxn modelId="{C9814D48-0099-4E25-90E4-25ACAF3C8CC7}" type="presOf" srcId="{34769D3E-F78B-4AB1-82AD-B9BAAABDE2D7}" destId="{33080803-CB57-458E-A161-5878577748BD}" srcOrd="0" destOrd="0" presId="urn:microsoft.com/office/officeart/2005/8/layout/radial5"/>
    <dgm:cxn modelId="{45DD3BA4-3A92-486F-9932-A89B6B159BAA}" type="presOf" srcId="{4F06184B-0EC9-426B-A309-76CBD06AF4B1}" destId="{5C576902-C3F9-4DA7-B4DB-84ED2FFA24F6}" srcOrd="0" destOrd="0" presId="urn:microsoft.com/office/officeart/2005/8/layout/radial5"/>
    <dgm:cxn modelId="{0A377CE4-901E-4311-B093-6F3889D98084}" type="presOf" srcId="{4F06184B-0EC9-426B-A309-76CBD06AF4B1}" destId="{3681EC9E-9A93-4B7B-954F-6DE3F9F71738}" srcOrd="1" destOrd="0" presId="urn:microsoft.com/office/officeart/2005/8/layout/radial5"/>
    <dgm:cxn modelId="{26A1E8FD-EEE0-43AC-9666-016461DC1191}" type="presOf" srcId="{1FC028F0-7E13-4121-9C66-41D59B45CA87}" destId="{C9D7DA8E-33FD-4D62-98D2-B78092B94B3C}" srcOrd="0" destOrd="0" presId="urn:microsoft.com/office/officeart/2005/8/layout/radial5"/>
    <dgm:cxn modelId="{7CC0A606-3865-4514-827E-A0876608B21D}" srcId="{D7F60660-0C22-4DEE-BE07-3B57A62B84F9}" destId="{04754346-4477-4ED7-B5B2-8501366C359E}" srcOrd="1" destOrd="0" parTransId="{7CE387E5-254C-4B85-BAFB-CF2DD1995632}" sibTransId="{2A7FBD5D-475D-465A-B1FF-1095159F1B26}"/>
    <dgm:cxn modelId="{47F8E50C-C8EF-427D-9716-77AD7FCA199A}" type="presOf" srcId="{206D9FE9-545B-4395-B537-98534E4A3942}" destId="{C2B25234-40ED-4886-923A-56B60B69681C}" srcOrd="0" destOrd="0" presId="urn:microsoft.com/office/officeart/2005/8/layout/radial5"/>
    <dgm:cxn modelId="{3B486235-8518-40FB-99D0-828D37885B57}" type="presOf" srcId="{6B238F06-B8D1-48AD-AF5A-8F870D440885}" destId="{A82E9AB3-0D90-4F17-A7DA-6FFFF1794C58}" srcOrd="0" destOrd="0" presId="urn:microsoft.com/office/officeart/2005/8/layout/radial5"/>
    <dgm:cxn modelId="{423F333B-FFCD-40DA-9B6C-C5CD60B62B31}" type="presOf" srcId="{DFD78991-9D75-4CB2-89FB-7C0861FC8EE0}" destId="{A6477387-03EC-4770-98F2-A85477BE33B5}" srcOrd="1" destOrd="0" presId="urn:microsoft.com/office/officeart/2005/8/layout/radial5"/>
    <dgm:cxn modelId="{0177F5CF-8AAB-452F-B688-8DE72B54FFBD}" type="presParOf" srcId="{33080803-CB57-458E-A161-5878577748BD}" destId="{6D751A41-22C5-4F08-90EB-DAD2B31CEA52}" srcOrd="0" destOrd="0" presId="urn:microsoft.com/office/officeart/2005/8/layout/radial5"/>
    <dgm:cxn modelId="{8F0D5D4A-B8C0-481C-82F6-86CD5683046C}" type="presParOf" srcId="{33080803-CB57-458E-A161-5878577748BD}" destId="{5C576902-C3F9-4DA7-B4DB-84ED2FFA24F6}" srcOrd="1" destOrd="0" presId="urn:microsoft.com/office/officeart/2005/8/layout/radial5"/>
    <dgm:cxn modelId="{6014C47E-98AB-4CE3-85B5-7AB681AE4F4C}" type="presParOf" srcId="{5C576902-C3F9-4DA7-B4DB-84ED2FFA24F6}" destId="{3681EC9E-9A93-4B7B-954F-6DE3F9F71738}" srcOrd="0" destOrd="0" presId="urn:microsoft.com/office/officeart/2005/8/layout/radial5"/>
    <dgm:cxn modelId="{BBA9A0F2-ECA8-4E32-AEBB-3AC0409DFBC7}" type="presParOf" srcId="{33080803-CB57-458E-A161-5878577748BD}" destId="{C2B25234-40ED-4886-923A-56B60B69681C}" srcOrd="2" destOrd="0" presId="urn:microsoft.com/office/officeart/2005/8/layout/radial5"/>
    <dgm:cxn modelId="{6C640FF5-534C-4333-AEF5-AE7701CA0B9E}" type="presParOf" srcId="{33080803-CB57-458E-A161-5878577748BD}" destId="{1757FDCA-3D29-4182-A4B3-260B5CBE6F76}" srcOrd="3" destOrd="0" presId="urn:microsoft.com/office/officeart/2005/8/layout/radial5"/>
    <dgm:cxn modelId="{EF5FA2F3-E6B1-48C9-BA33-F314F10994E6}" type="presParOf" srcId="{1757FDCA-3D29-4182-A4B3-260B5CBE6F76}" destId="{540D7A8A-A006-48B0-B215-0A0F9C928081}" srcOrd="0" destOrd="0" presId="urn:microsoft.com/office/officeart/2005/8/layout/radial5"/>
    <dgm:cxn modelId="{4B8C2E39-34B3-42F3-9A67-97DBACE5B173}" type="presParOf" srcId="{33080803-CB57-458E-A161-5878577748BD}" destId="{FC2DF469-DAFE-48F4-92D2-AA51370CF188}" srcOrd="4" destOrd="0" presId="urn:microsoft.com/office/officeart/2005/8/layout/radial5"/>
    <dgm:cxn modelId="{CE226A8C-A22F-42C0-935C-1E74B799A6DB}" type="presParOf" srcId="{33080803-CB57-458E-A161-5878577748BD}" destId="{CFC4801E-5A78-4744-A4CC-EFB10241F884}" srcOrd="5" destOrd="0" presId="urn:microsoft.com/office/officeart/2005/8/layout/radial5"/>
    <dgm:cxn modelId="{A979C30A-4E96-416F-A9EF-71D2B117A19B}" type="presParOf" srcId="{CFC4801E-5A78-4744-A4CC-EFB10241F884}" destId="{A6477387-03EC-4770-98F2-A85477BE33B5}" srcOrd="0" destOrd="0" presId="urn:microsoft.com/office/officeart/2005/8/layout/radial5"/>
    <dgm:cxn modelId="{BBC48446-87B4-4FF1-AD5F-1CD1660537A8}" type="presParOf" srcId="{33080803-CB57-458E-A161-5878577748BD}" destId="{CD964F44-5A29-4758-8B5E-4E451243FC9E}" srcOrd="6" destOrd="0" presId="urn:microsoft.com/office/officeart/2005/8/layout/radial5"/>
    <dgm:cxn modelId="{74780217-2A09-470E-92E3-55A4C5F08101}" type="presParOf" srcId="{33080803-CB57-458E-A161-5878577748BD}" destId="{EECA06E1-19E7-4298-9540-3F1C061EFFF2}" srcOrd="7" destOrd="0" presId="urn:microsoft.com/office/officeart/2005/8/layout/radial5"/>
    <dgm:cxn modelId="{55F94290-A0E0-4CDA-B7D3-E5F921A37EF7}" type="presParOf" srcId="{EECA06E1-19E7-4298-9540-3F1C061EFFF2}" destId="{F7A1F341-CC98-436F-92D1-DE1BBD5B97A8}" srcOrd="0" destOrd="0" presId="urn:microsoft.com/office/officeart/2005/8/layout/radial5"/>
    <dgm:cxn modelId="{9BECA691-38E6-451C-B3FA-5A623F2A1430}" type="presParOf" srcId="{33080803-CB57-458E-A161-5878577748BD}" destId="{04367633-1F43-4B2E-82DD-16078DC0B95A}" srcOrd="8" destOrd="0" presId="urn:microsoft.com/office/officeart/2005/8/layout/radial5"/>
    <dgm:cxn modelId="{8C7D6ED7-018B-49E3-A55D-1C7B357BD3A2}" type="presParOf" srcId="{33080803-CB57-458E-A161-5878577748BD}" destId="{C9D7DA8E-33FD-4D62-98D2-B78092B94B3C}" srcOrd="9" destOrd="0" presId="urn:microsoft.com/office/officeart/2005/8/layout/radial5"/>
    <dgm:cxn modelId="{9BD4C0FC-2837-4481-8FED-73A557F0BCAC}" type="presParOf" srcId="{C9D7DA8E-33FD-4D62-98D2-B78092B94B3C}" destId="{3AE8FC90-687A-44A8-87A7-F615FF3A6265}" srcOrd="0" destOrd="0" presId="urn:microsoft.com/office/officeart/2005/8/layout/radial5"/>
    <dgm:cxn modelId="{A8BB1A41-30C9-4DE1-B647-A351F538D2C4}" type="presParOf" srcId="{33080803-CB57-458E-A161-5878577748BD}" destId="{A82E9AB3-0D90-4F17-A7DA-6FFFF1794C58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51A41-22C5-4F08-90EB-DAD2B31CEA52}">
      <dsp:nvSpPr>
        <dsp:cNvPr id="0" name=""/>
        <dsp:cNvSpPr/>
      </dsp:nvSpPr>
      <dsp:spPr>
        <a:xfrm>
          <a:off x="2129693" y="1972960"/>
          <a:ext cx="1162319" cy="10551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600" kern="1200" dirty="0" err="1" smtClean="0"/>
            <a:t>FinTech</a:t>
          </a:r>
          <a:r>
            <a:rPr lang="zh-TW" altLang="en-US" sz="15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基礎建設</a:t>
          </a:r>
          <a:endParaRPr lang="zh-TW" altLang="en-US" sz="15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299911" y="2127476"/>
        <a:ext cx="821883" cy="746068"/>
      </dsp:txXfrm>
    </dsp:sp>
    <dsp:sp modelId="{5C576902-C3F9-4DA7-B4DB-84ED2FFA24F6}">
      <dsp:nvSpPr>
        <dsp:cNvPr id="0" name=""/>
        <dsp:cNvSpPr/>
      </dsp:nvSpPr>
      <dsp:spPr>
        <a:xfrm rot="16200000">
          <a:off x="2501309" y="1366786"/>
          <a:ext cx="419087" cy="4453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2564172" y="1518717"/>
        <a:ext cx="293361" cy="267202"/>
      </dsp:txXfrm>
    </dsp:sp>
    <dsp:sp modelId="{C2B25234-40ED-4886-923A-56B60B69681C}">
      <dsp:nvSpPr>
        <dsp:cNvPr id="0" name=""/>
        <dsp:cNvSpPr/>
      </dsp:nvSpPr>
      <dsp:spPr>
        <a:xfrm>
          <a:off x="1922335" y="154519"/>
          <a:ext cx="1577034" cy="1027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行動 通訊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2153286" y="305023"/>
        <a:ext cx="1115132" cy="726701"/>
      </dsp:txXfrm>
    </dsp:sp>
    <dsp:sp modelId="{1757FDCA-3D29-4182-A4B3-260B5CBE6F76}">
      <dsp:nvSpPr>
        <dsp:cNvPr id="0" name=""/>
        <dsp:cNvSpPr/>
      </dsp:nvSpPr>
      <dsp:spPr>
        <a:xfrm rot="20520000">
          <a:off x="3364738" y="2018561"/>
          <a:ext cx="288194" cy="4453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3366854" y="2120987"/>
        <a:ext cx="201736" cy="267202"/>
      </dsp:txXfrm>
    </dsp:sp>
    <dsp:sp modelId="{FC2DF469-DAFE-48F4-92D2-AA51370CF188}">
      <dsp:nvSpPr>
        <dsp:cNvPr id="0" name=""/>
        <dsp:cNvSpPr/>
      </dsp:nvSpPr>
      <dsp:spPr>
        <a:xfrm>
          <a:off x="3702746" y="1420200"/>
          <a:ext cx="1501143" cy="102829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</a:rPr>
            <a:t>區塊鏈</a:t>
          </a:r>
          <a:endParaRPr lang="zh-TW" altLang="en-US" sz="2400" kern="1200" dirty="0">
            <a:solidFill>
              <a:srgbClr val="FFFF00"/>
            </a:solidFill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22583" y="1570791"/>
        <a:ext cx="1061469" cy="727116"/>
      </dsp:txXfrm>
    </dsp:sp>
    <dsp:sp modelId="{CFC4801E-5A78-4744-A4CC-EFB10241F884}">
      <dsp:nvSpPr>
        <dsp:cNvPr id="0" name=""/>
        <dsp:cNvSpPr/>
      </dsp:nvSpPr>
      <dsp:spPr>
        <a:xfrm rot="3240000">
          <a:off x="3045529" y="3005750"/>
          <a:ext cx="388360" cy="4453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>
        <a:off x="3069542" y="3047690"/>
        <a:ext cx="271852" cy="267202"/>
      </dsp:txXfrm>
    </dsp:sp>
    <dsp:sp modelId="{CD964F44-5A29-4758-8B5E-4E451243FC9E}">
      <dsp:nvSpPr>
        <dsp:cNvPr id="0" name=""/>
        <dsp:cNvSpPr/>
      </dsp:nvSpPr>
      <dsp:spPr>
        <a:xfrm>
          <a:off x="2987928" y="3490949"/>
          <a:ext cx="1599654" cy="98358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生物  辨識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222192" y="3634991"/>
        <a:ext cx="1131126" cy="695497"/>
      </dsp:txXfrm>
    </dsp:sp>
    <dsp:sp modelId="{EECA06E1-19E7-4298-9540-3F1C061EFFF2}">
      <dsp:nvSpPr>
        <dsp:cNvPr id="0" name=""/>
        <dsp:cNvSpPr/>
      </dsp:nvSpPr>
      <dsp:spPr>
        <a:xfrm rot="7560000">
          <a:off x="1987929" y="3005669"/>
          <a:ext cx="388251" cy="4453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 rot="10800000">
        <a:off x="2080398" y="3047622"/>
        <a:ext cx="271776" cy="267202"/>
      </dsp:txXfrm>
    </dsp:sp>
    <dsp:sp modelId="{04367633-1F43-4B2E-82DD-16078DC0B95A}">
      <dsp:nvSpPr>
        <dsp:cNvPr id="0" name=""/>
        <dsp:cNvSpPr/>
      </dsp:nvSpPr>
      <dsp:spPr>
        <a:xfrm>
          <a:off x="832328" y="3490949"/>
          <a:ext cx="1603243" cy="98358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雲端  服務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067118" y="3634991"/>
        <a:ext cx="1133663" cy="695497"/>
      </dsp:txXfrm>
    </dsp:sp>
    <dsp:sp modelId="{C9D7DA8E-33FD-4D62-98D2-B78092B94B3C}">
      <dsp:nvSpPr>
        <dsp:cNvPr id="0" name=""/>
        <dsp:cNvSpPr/>
      </dsp:nvSpPr>
      <dsp:spPr>
        <a:xfrm rot="11880000">
          <a:off x="1754608" y="2015638"/>
          <a:ext cx="298531" cy="44533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000" kern="1200"/>
        </a:p>
      </dsp:txBody>
      <dsp:txXfrm rot="10800000">
        <a:off x="1841975" y="2118544"/>
        <a:ext cx="208972" cy="267202"/>
      </dsp:txXfrm>
    </dsp:sp>
    <dsp:sp modelId="{A82E9AB3-0D90-4F17-A7DA-6FFFF1794C58}">
      <dsp:nvSpPr>
        <dsp:cNvPr id="0" name=""/>
        <dsp:cNvSpPr/>
      </dsp:nvSpPr>
      <dsp:spPr>
        <a:xfrm>
          <a:off x="248360" y="1399884"/>
          <a:ext cx="1440053" cy="106892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大數據</a:t>
          </a:r>
          <a:endParaRPr lang="zh-TW" altLang="en-US" sz="24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59251" y="1556425"/>
        <a:ext cx="1018271" cy="755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6247" cy="493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5" tIns="46043" rIns="92085" bIns="4604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826" y="1"/>
            <a:ext cx="2946246" cy="493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5" tIns="46043" rIns="92085" bIns="4604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8711"/>
            <a:ext cx="2946247" cy="4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5" tIns="46043" rIns="92085" bIns="4604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826" y="9378711"/>
            <a:ext cx="2946246" cy="4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5" tIns="46043" rIns="92085" bIns="4604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E920495-432F-45DE-8E0E-994A16E52DA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82059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6247" cy="493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5" tIns="46043" rIns="92085" bIns="4604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826" y="1"/>
            <a:ext cx="2946246" cy="493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5" tIns="46043" rIns="92085" bIns="4604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8688" y="739775"/>
            <a:ext cx="494030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289" y="4690151"/>
            <a:ext cx="5439101" cy="4443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5" tIns="46043" rIns="92085" bIns="460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Click to edit Master text styles</a:t>
            </a:r>
          </a:p>
          <a:p>
            <a:pPr lvl="1"/>
            <a:r>
              <a:rPr lang="en-US" altLang="zh-TW" noProof="0" smtClean="0"/>
              <a:t>Second level</a:t>
            </a:r>
          </a:p>
          <a:p>
            <a:pPr lvl="2"/>
            <a:r>
              <a:rPr lang="en-US" altLang="zh-TW" noProof="0" smtClean="0"/>
              <a:t>Third level</a:t>
            </a:r>
          </a:p>
          <a:p>
            <a:pPr lvl="3"/>
            <a:r>
              <a:rPr lang="en-US" altLang="zh-TW" noProof="0" smtClean="0"/>
              <a:t>Fourth level</a:t>
            </a:r>
          </a:p>
          <a:p>
            <a:pPr lvl="4"/>
            <a:r>
              <a:rPr lang="en-US" altLang="zh-TW" noProof="0" smtClean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8711"/>
            <a:ext cx="2946247" cy="4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5" tIns="46043" rIns="92085" bIns="4604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826" y="9378711"/>
            <a:ext cx="2946246" cy="49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85" tIns="46043" rIns="92085" bIns="4604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5190B3AC-0377-451E-9CFD-2F5493CCC42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3661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90B3AC-0377-451E-9CFD-2F5493CCC420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53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928688" y="739775"/>
            <a:ext cx="4940300" cy="37052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90B3AC-0377-451E-9CFD-2F5493CCC420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9700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3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13.png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3.png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3.png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13.png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2.xml"/><Relationship Id="rId4" Type="http://schemas.openxmlformats.org/officeDocument/2006/relationships/image" Target="../media/image13.png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3.xml"/><Relationship Id="rId4" Type="http://schemas.openxmlformats.org/officeDocument/2006/relationships/image" Target="../media/image13.png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4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6F91F-10A4-4198-9CBC-94085FBC239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69763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F16A-AA80-45F3-B6BB-86C3CECF29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78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15698-2E95-4401-A629-59E0D3188AE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7735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C8DFE-83C8-4740-94EA-E42BDF68A06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28983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6B036-1EA5-41FC-9DF8-2A8B4168C3C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3036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351B-EA09-421D-A2CF-F5146384473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894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7B31-F6FE-4116-94EF-155D14BDF58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824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8F587-479E-4864-BEB9-2AA5DFB0277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705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BD9EC-4960-4F5A-A067-3C321882BBC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9895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F16A-AA80-45F3-B6BB-86C3CECF294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9252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5A7CC-51DB-4780-B8EF-FAF81684639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53136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BCC0B-A4C4-4B85-8048-05F2C4DE9A7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36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5A7CC-51DB-4780-B8EF-FAF81684639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72017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3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74078C5-60EA-4744-AA8C-2D26C53B8B9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5128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512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516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Arial"/>
              <a:ea typeface="新細明體"/>
            </a:endParaRPr>
          </a:p>
        </p:txBody>
      </p:sp>
      <p:pic>
        <p:nvPicPr>
          <p:cNvPr id="5162" name="Picture 42" descr="emblem_20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6" y="1341455"/>
            <a:ext cx="1223963" cy="115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75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F5B7A0-55C5-4B84-AE24-9A77408AE81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8780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F1C99A-8BAC-481A-9084-99DD373ED26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163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46BC8-B442-478E-99DA-BBAA38247DF2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4871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473597-0BF6-4D41-B9EB-6E537B3D8D1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985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60775-888F-469B-BDAF-E01C49219F4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7026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A352D9-EE06-4EFB-AD82-75156C404EB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7199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66F9DA-BFFE-4562-BBB9-D078DD36E4E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2786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D6C93-03B6-4DC1-AD48-E45FA8AEC69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11481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52C84A-BF60-4845-8724-D104D73CB5C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135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BCC0B-A4C4-4B85-8048-05F2C4DE9A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122400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CF27D5-8E6F-4390-9E75-DCBDEC6C3662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5368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4"/>
            <a:ext cx="4038600" cy="21288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00558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AE5CED0-662C-42FB-81D5-68248C27919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02204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FA655A4-550C-4AD9-BAD4-2581B620F630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6658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6F91F-10A4-4198-9CBC-94085FBC239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2269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DB2A1-5CE9-4F51-9258-368C0A7536B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184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15698-2E95-4401-A629-59E0D3188AE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42392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C8DFE-83C8-4740-94EA-E42BDF68A06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2970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6B036-1EA5-41FC-9DF8-2A8B4168C3C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0350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351B-EA09-421D-A2CF-F5146384473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994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7B31-F6FE-4116-94EF-155D14BDF58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653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88EE-61AB-46B7-8E7B-67E5E99C2B6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94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8F587-479E-4864-BEB9-2AA5DFB0277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6935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BD9EC-4960-4F5A-A067-3C321882BBC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84792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F16A-AA80-45F3-B6BB-86C3CECF294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6017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5A7CC-51DB-4780-B8EF-FAF81684639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3115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BCC0B-A4C4-4B85-8048-05F2C4DE9A7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1781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88EE-61AB-46B7-8E7B-67E5E99C2B6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3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72FF1-1DFE-4817-94C5-B8151F86A13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525" y="648970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41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9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07E5B-0F82-43C9-B29D-9CC2A15CA62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622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6243-DE45-459A-9513-228D1C6BD0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021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BA43-0293-4C76-8264-0D2DF7CFA22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525" y="64801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564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72FF1-1DFE-4817-94C5-B8151F86A13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525" y="648970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032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283-AF6B-46CA-8411-9F13951D75A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325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22E9-8D0A-4B99-8F5F-F9FF3A53178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159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8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6EB5-8072-4B55-8F9D-A1AB7EB169B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111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8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64F1-0330-4FDE-B3F7-E450B10F0BC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32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9DFE-5F2E-404D-A86C-32171874B42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079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73"/>
            <a:ext cx="1971675" cy="581183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94" y="365173"/>
            <a:ext cx="5800725" cy="581183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05C-4CCF-4B4A-A001-636B79428D8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581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3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altLang="zh-TW" noProof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en-US" altLang="zh-TW" noProof="0" smtClean="0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74078C5-60EA-4744-AA8C-2D26C53B8B9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5128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512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3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4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515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  <p:sp>
        <p:nvSpPr>
          <p:cNvPr id="516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Arial"/>
              <a:ea typeface="新細明體"/>
            </a:endParaRPr>
          </a:p>
        </p:txBody>
      </p:sp>
      <p:pic>
        <p:nvPicPr>
          <p:cNvPr id="5162" name="Picture 42" descr="emblem_20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6" y="1341455"/>
            <a:ext cx="1223963" cy="115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788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F5B7A0-55C5-4B84-AE24-9A77408AE814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3532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F1C99A-8BAC-481A-9084-99DD373ED26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00997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646BC8-B442-478E-99DA-BBAA38247DF2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21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9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07E5B-0F82-43C9-B29D-9CC2A15CA62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58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473597-0BF6-4D41-B9EB-6E537B3D8D1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140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60775-888F-469B-BDAF-E01C49219F4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22533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A352D9-EE06-4EFB-AD82-75156C404EB3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75922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66F9DA-BFFE-4562-BBB9-D078DD36E4EC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35793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D6C93-03B6-4DC1-AD48-E45FA8AEC695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54432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52C84A-BF60-4845-8724-D104D73CB5C6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441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CF27D5-8E6F-4390-9E75-DCBDEC6C3662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895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4"/>
            <a:ext cx="4038600" cy="21288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00558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3AE5CED0-662C-42FB-81D5-68248C279198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9504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FA655A4-550C-4AD9-BAD4-2581B620F630}" type="slidenum">
              <a:rPr lang="en-US" altLang="zh-TW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9006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6F91F-10A4-4198-9CBC-94085FBC239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04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6243-DE45-459A-9513-228D1C6BD0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513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DB2A1-5CE9-4F51-9258-368C0A7536B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6539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15698-2E95-4401-A629-59E0D3188AE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780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C8DFE-83C8-4740-94EA-E42BDF68A06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11174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6B036-1EA5-41FC-9DF8-2A8B4168C3C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99227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351B-EA09-421D-A2CF-F5146384473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36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7B31-F6FE-4116-94EF-155D14BDF58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29860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8F587-479E-4864-BEB9-2AA5DFB0277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6188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BD9EC-4960-4F5A-A067-3C321882BBC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0182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F16A-AA80-45F3-B6BB-86C3CECF294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10022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5A7CC-51DB-4780-B8EF-FAF81684639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58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BA43-0293-4C76-8264-0D2DF7CFA22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525" y="64801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057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BCC0B-A4C4-4B85-8048-05F2C4DE9A7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42873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88EE-61AB-46B7-8E7B-67E5E99C2B6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52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72FF1-1DFE-4817-94C5-B8151F86A13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525" y="648970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2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9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07E5B-0F82-43C9-B29D-9CC2A15CA62C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190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76243-DE45-459A-9513-228D1C6BD06E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30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9BA43-0293-4C76-8264-0D2DF7CFA225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525" y="64801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60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283-AF6B-46CA-8411-9F13951D75A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248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22E9-8D0A-4B99-8F5F-F9FF3A53178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47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8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6EB5-8072-4B55-8F9D-A1AB7EB169B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92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8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64F1-0330-4FDE-B3F7-E450B10F0BC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61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4283-AF6B-46CA-8411-9F13951D75A4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39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9DFE-5F2E-404D-A86C-32171874B42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6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73"/>
            <a:ext cx="1971675" cy="581183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94" y="365173"/>
            <a:ext cx="5800725" cy="581183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05C-4CCF-4B4A-A001-636B79428D8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410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1498600"/>
            <a:ext cx="8732865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95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2311400"/>
            <a:ext cx="8732865" cy="406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63" y="1498600"/>
            <a:ext cx="8716963" cy="8128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add sub-header</a:t>
            </a:r>
          </a:p>
        </p:txBody>
      </p:sp>
    </p:spTree>
    <p:extLst>
      <p:ext uri="{BB962C8B-B14F-4D97-AF65-F5344CB8AC3E}">
        <p14:creationId xmlns:p14="http://schemas.microsoft.com/office/powerpoint/2010/main" val="148972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4685" y="1498652"/>
            <a:ext cx="4273164" cy="47751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498652"/>
            <a:ext cx="4291760" cy="4775199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470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06387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172206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240534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62100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28" y="2517727"/>
            <a:ext cx="3086989" cy="41021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452093"/>
            <a:ext cx="4343400" cy="2992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5964945"/>
            <a:ext cx="2520950" cy="43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050"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Date of presentation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4546658"/>
            <a:ext cx="4343400" cy="1153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Name of presenter</a:t>
            </a:r>
            <a:br>
              <a:rPr lang="en-US" dirty="0" smtClean="0"/>
            </a:br>
            <a:r>
              <a:rPr lang="en-US" dirty="0" smtClean="0"/>
              <a:t>Title of 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34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Divis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93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ision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93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69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sion 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863" y="1447641"/>
            <a:ext cx="62017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863" y="2922991"/>
            <a:ext cx="62017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9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122E9-8D0A-4B99-8F5F-F9FF3A53178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9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Division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39450"/>
            <a:ext cx="6324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921000"/>
            <a:ext cx="6324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0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06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Division Section Bre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298" y="1428858"/>
            <a:ext cx="6209265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298" y="2899797"/>
            <a:ext cx="620926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5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821854"/>
            <a:ext cx="8229600" cy="63023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649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4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555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blipFill dpi="0" rotWithShape="1">
          <a:blip r:embed="rId2" cstate="screen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id lines title ppt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031943">
            <a:off x="184058" y="571503"/>
            <a:ext cx="7329153" cy="637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23" y="5048904"/>
            <a:ext cx="1634802" cy="538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9" y="1696694"/>
            <a:ext cx="5043056" cy="2092055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13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1498600"/>
            <a:ext cx="8732865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146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2311400"/>
            <a:ext cx="8732865" cy="406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63" y="1498600"/>
            <a:ext cx="8716963" cy="8128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add sub-header</a:t>
            </a:r>
          </a:p>
        </p:txBody>
      </p:sp>
    </p:spTree>
    <p:extLst>
      <p:ext uri="{BB962C8B-B14F-4D97-AF65-F5344CB8AC3E}">
        <p14:creationId xmlns:p14="http://schemas.microsoft.com/office/powerpoint/2010/main" val="2322895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4685" y="1498652"/>
            <a:ext cx="4273164" cy="47751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498652"/>
            <a:ext cx="4291760" cy="4775199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3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06387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172206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240534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04449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DB2A1-5CE9-4F51-9258-368C0A7536B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70207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80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86EB5-8072-4B55-8F9D-A1AB7EB169BB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203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28" y="2517727"/>
            <a:ext cx="3086989" cy="41021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452091"/>
            <a:ext cx="4343400" cy="2992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5964945"/>
            <a:ext cx="2520950" cy="43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050"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Date of presentation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4546657"/>
            <a:ext cx="4343400" cy="1153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Name of presenter</a:t>
            </a:r>
            <a:br>
              <a:rPr lang="en-US" dirty="0" smtClean="0"/>
            </a:br>
            <a:r>
              <a:rPr lang="en-US" dirty="0" smtClean="0"/>
              <a:t>Title of 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Divis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92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ision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92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80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sion 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863" y="1447640"/>
            <a:ext cx="62017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863" y="2922991"/>
            <a:ext cx="62017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41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Division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39450"/>
            <a:ext cx="6324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921000"/>
            <a:ext cx="6324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0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1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Division Section Bre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298" y="1428858"/>
            <a:ext cx="6209265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298" y="2899797"/>
            <a:ext cx="620926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89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821853"/>
            <a:ext cx="8229600" cy="63023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6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18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69013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129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80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F64F1-0330-4FDE-B3F7-E450B10F0BC9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76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blipFill dpi="0" rotWithShape="1">
          <a:blip r:embed="rId2" cstate="screen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id lines title ppt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031943">
            <a:off x="184058" y="571503"/>
            <a:ext cx="7329153" cy="637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23" y="5048902"/>
            <a:ext cx="1634802" cy="538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9" y="1696693"/>
            <a:ext cx="5043056" cy="2092055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554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1498600"/>
            <a:ext cx="8732865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49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2311400"/>
            <a:ext cx="8732865" cy="406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57" y="1498600"/>
            <a:ext cx="8716963" cy="8128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add sub-header</a:t>
            </a:r>
          </a:p>
        </p:txBody>
      </p:sp>
    </p:spTree>
    <p:extLst>
      <p:ext uri="{BB962C8B-B14F-4D97-AF65-F5344CB8AC3E}">
        <p14:creationId xmlns:p14="http://schemas.microsoft.com/office/powerpoint/2010/main" val="2444892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4685" y="1498641"/>
            <a:ext cx="4273164" cy="47751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498641"/>
            <a:ext cx="4291760" cy="4775199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62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06387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172206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240534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609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28" y="2517727"/>
            <a:ext cx="3086989" cy="41021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452073"/>
            <a:ext cx="4343400" cy="2992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5964945"/>
            <a:ext cx="2520950" cy="43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050"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Date of presentation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4546653"/>
            <a:ext cx="4343400" cy="1153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Name of presenter</a:t>
            </a:r>
            <a:br>
              <a:rPr lang="en-US" dirty="0" smtClean="0"/>
            </a:br>
            <a:r>
              <a:rPr lang="en-US" dirty="0" smtClean="0"/>
              <a:t>Title of 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2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Divis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74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2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ision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74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27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sion 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863" y="1447636"/>
            <a:ext cx="62017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863" y="2922991"/>
            <a:ext cx="62017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9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Division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39450"/>
            <a:ext cx="6324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921000"/>
            <a:ext cx="6324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0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5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9DFE-5F2E-404D-A86C-32171874B423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65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Division Section Bre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298" y="1428858"/>
            <a:ext cx="6209265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298" y="2899797"/>
            <a:ext cx="620926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8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821849"/>
            <a:ext cx="8229600" cy="63023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468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9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2998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blipFill dpi="0" rotWithShape="1">
          <a:blip r:embed="rId2" cstate="screen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id lines title ppt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031943">
            <a:off x="184058" y="571503"/>
            <a:ext cx="7329153" cy="637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23" y="5048898"/>
            <a:ext cx="1634802" cy="538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9" y="1696689"/>
            <a:ext cx="5043056" cy="2092055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26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1498600"/>
            <a:ext cx="8732865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48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2311400"/>
            <a:ext cx="8732865" cy="406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46" y="1498600"/>
            <a:ext cx="8716963" cy="8128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add sub-header</a:t>
            </a:r>
          </a:p>
        </p:txBody>
      </p:sp>
    </p:spTree>
    <p:extLst>
      <p:ext uri="{BB962C8B-B14F-4D97-AF65-F5344CB8AC3E}">
        <p14:creationId xmlns:p14="http://schemas.microsoft.com/office/powerpoint/2010/main" val="1802133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4685" y="1498641"/>
            <a:ext cx="4273164" cy="47751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498641"/>
            <a:ext cx="4291760" cy="4775199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312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06387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172206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240534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25428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28" y="2517727"/>
            <a:ext cx="3086989" cy="41021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452073"/>
            <a:ext cx="4343400" cy="2992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5964945"/>
            <a:ext cx="2520950" cy="43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050"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Date of presentation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4546648"/>
            <a:ext cx="4343400" cy="1153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Name of presenter</a:t>
            </a:r>
            <a:br>
              <a:rPr lang="en-US" dirty="0" smtClean="0"/>
            </a:br>
            <a:r>
              <a:rPr lang="en-US" dirty="0" smtClean="0"/>
              <a:t>Title of 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66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73"/>
            <a:ext cx="1971675" cy="581183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94" y="365173"/>
            <a:ext cx="5800725" cy="5811839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8905C-4CCF-4B4A-A001-636B79428D81}" type="datetime1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2016/11/29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‹#›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19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Divis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74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ision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74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05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sion 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863" y="1447630"/>
            <a:ext cx="62017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863" y="2922991"/>
            <a:ext cx="62017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1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Division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39450"/>
            <a:ext cx="6324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921000"/>
            <a:ext cx="6324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0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0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Division Section Bre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298" y="1428838"/>
            <a:ext cx="6209265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298" y="2899797"/>
            <a:ext cx="620926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03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821843"/>
            <a:ext cx="8229600" cy="63023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5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93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8615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blipFill dpi="0" rotWithShape="1">
          <a:blip r:embed="rId2" cstate="screen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id lines title ppt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031943">
            <a:off x="184058" y="571503"/>
            <a:ext cx="7329153" cy="637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23" y="5048893"/>
            <a:ext cx="1634802" cy="538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9" y="1696683"/>
            <a:ext cx="5043056" cy="2092055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374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1498600"/>
            <a:ext cx="8732865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847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None/>
            </a:pPr>
            <a:endParaRPr lang="zh-TW" altLang="en-US" smtClean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None/>
            </a:pPr>
            <a:endParaRPr lang="zh-TW" altLang="en-US" smtClean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pic>
        <p:nvPicPr>
          <p:cNvPr id="39" name="Picture 42" descr="emblem_20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6" y="1341455"/>
            <a:ext cx="1223963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D2388-D49E-4328-9C26-4283FF39263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22275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2311400"/>
            <a:ext cx="8732865" cy="406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37" y="1498600"/>
            <a:ext cx="8716963" cy="8128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add sub-header</a:t>
            </a:r>
          </a:p>
        </p:txBody>
      </p:sp>
    </p:spTree>
    <p:extLst>
      <p:ext uri="{BB962C8B-B14F-4D97-AF65-F5344CB8AC3E}">
        <p14:creationId xmlns:p14="http://schemas.microsoft.com/office/powerpoint/2010/main" val="3650133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4685" y="1498641"/>
            <a:ext cx="4273164" cy="47751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498641"/>
            <a:ext cx="4291760" cy="4775199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08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06387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172206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240534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57260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28" y="2517707"/>
            <a:ext cx="3086989" cy="41021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452073"/>
            <a:ext cx="4343400" cy="2992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5964945"/>
            <a:ext cx="2520950" cy="43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050"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Date of presentation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4546641"/>
            <a:ext cx="4343400" cy="1153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Name of presenter</a:t>
            </a:r>
            <a:br>
              <a:rPr lang="en-US" dirty="0" smtClean="0"/>
            </a:br>
            <a:r>
              <a:rPr lang="en-US" dirty="0" smtClean="0"/>
              <a:t>Title of 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17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Divis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74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5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ision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74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sion 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863" y="1447624"/>
            <a:ext cx="62017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863" y="2922991"/>
            <a:ext cx="62017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8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Division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39448"/>
            <a:ext cx="6324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921000"/>
            <a:ext cx="6324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0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22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Division Section Bre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298" y="1428838"/>
            <a:ext cx="6209265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298" y="2899797"/>
            <a:ext cx="620926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89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821837"/>
            <a:ext cx="8229600" cy="63023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450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93D28-5855-4934-91DA-A9D54CB383AC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27189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2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9717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blipFill dpi="0" rotWithShape="1">
          <a:blip r:embed="rId2" cstate="screen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id lines title ppt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031943">
            <a:off x="184058" y="571503"/>
            <a:ext cx="7329153" cy="637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23" y="5048886"/>
            <a:ext cx="1634802" cy="538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9" y="1696677"/>
            <a:ext cx="5043056" cy="2092055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86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1498600"/>
            <a:ext cx="8732865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34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2311400"/>
            <a:ext cx="8732865" cy="406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24" y="1498600"/>
            <a:ext cx="8716963" cy="8128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add sub-header</a:t>
            </a:r>
          </a:p>
        </p:txBody>
      </p:sp>
    </p:spTree>
    <p:extLst>
      <p:ext uri="{BB962C8B-B14F-4D97-AF65-F5344CB8AC3E}">
        <p14:creationId xmlns:p14="http://schemas.microsoft.com/office/powerpoint/2010/main" val="855955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4685" y="1498621"/>
            <a:ext cx="4273164" cy="47751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498621"/>
            <a:ext cx="4291760" cy="4775199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719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06387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172206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240534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14783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28" y="2517707"/>
            <a:ext cx="3086989" cy="41021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452067"/>
            <a:ext cx="4343400" cy="2992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5964945"/>
            <a:ext cx="2520950" cy="43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050"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Date of presentation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4546633"/>
            <a:ext cx="4343400" cy="1153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Name of presenter</a:t>
            </a:r>
            <a:br>
              <a:rPr lang="en-US" dirty="0" smtClean="0"/>
            </a:br>
            <a:r>
              <a:rPr lang="en-US" dirty="0" smtClean="0"/>
              <a:t>Title of 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643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Divis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68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ision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9" y="1452068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9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8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93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FA292-4BAB-4F29-BA8D-A74B619FB15B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58523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sion 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863" y="1447602"/>
            <a:ext cx="62017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863" y="2922991"/>
            <a:ext cx="62017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76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Division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39440"/>
            <a:ext cx="6324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921000"/>
            <a:ext cx="6324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0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2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Division Section Bre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298" y="1428838"/>
            <a:ext cx="6209265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298" y="2899797"/>
            <a:ext cx="620926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18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821829"/>
            <a:ext cx="8229600" cy="63023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85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27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469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blipFill dpi="0" rotWithShape="1">
          <a:blip r:embed="rId2" cstate="screen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id lines title ppt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031943">
            <a:off x="184058" y="571503"/>
            <a:ext cx="7329153" cy="637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23" y="5048878"/>
            <a:ext cx="1634802" cy="538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9" y="1696669"/>
            <a:ext cx="5043056" cy="2092055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32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1498600"/>
            <a:ext cx="8732865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04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2311400"/>
            <a:ext cx="8732865" cy="406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711" y="1498600"/>
            <a:ext cx="8716963" cy="8128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add sub-header</a:t>
            </a:r>
          </a:p>
        </p:txBody>
      </p:sp>
    </p:spTree>
    <p:extLst>
      <p:ext uri="{BB962C8B-B14F-4D97-AF65-F5344CB8AC3E}">
        <p14:creationId xmlns:p14="http://schemas.microsoft.com/office/powerpoint/2010/main" val="3532209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4685" y="1498621"/>
            <a:ext cx="4273164" cy="47751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498621"/>
            <a:ext cx="4291760" cy="4775199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9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2C1C0-1073-4123-BDAF-694981B66DE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06288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06378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172206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240534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35064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28" y="2517687"/>
            <a:ext cx="3086989" cy="41021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452058"/>
            <a:ext cx="4343400" cy="2992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5964945"/>
            <a:ext cx="2520950" cy="43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050"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Date of presentation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4546624"/>
            <a:ext cx="4343400" cy="1153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Name of presenter</a:t>
            </a:r>
            <a:br>
              <a:rPr lang="en-US" dirty="0" smtClean="0"/>
            </a:br>
            <a:r>
              <a:rPr lang="en-US" dirty="0" smtClean="0"/>
              <a:t>Title of 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5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Divis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5" y="1452058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5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0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ision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65" y="1452058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65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0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25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sion 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863" y="1447602"/>
            <a:ext cx="62017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863" y="2922991"/>
            <a:ext cx="62017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21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Division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39430"/>
            <a:ext cx="6324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921000"/>
            <a:ext cx="6324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0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40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Division Section Bre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298" y="1428829"/>
            <a:ext cx="6209265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298" y="2899797"/>
            <a:ext cx="620926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4" y="1452035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4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821819"/>
            <a:ext cx="8229600" cy="63023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2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6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301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35968-7318-4241-A9E6-204CED3046D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32705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blipFill dpi="0" rotWithShape="1">
          <a:blip r:embed="rId2" cstate="screen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id lines title ppt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031943">
            <a:off x="184054" y="571503"/>
            <a:ext cx="7329153" cy="637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23" y="5048869"/>
            <a:ext cx="1634802" cy="538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9" y="1696647"/>
            <a:ext cx="5043056" cy="2092055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46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1498600"/>
            <a:ext cx="8732865" cy="4876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1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212697" y="2311400"/>
            <a:ext cx="8732865" cy="406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12698" y="1498600"/>
            <a:ext cx="8716963" cy="81280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add sub-header</a:t>
            </a:r>
          </a:p>
        </p:txBody>
      </p:sp>
    </p:spTree>
    <p:extLst>
      <p:ext uri="{BB962C8B-B14F-4D97-AF65-F5344CB8AC3E}">
        <p14:creationId xmlns:p14="http://schemas.microsoft.com/office/powerpoint/2010/main" val="942713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14685" y="1498601"/>
            <a:ext cx="4273164" cy="47751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498601"/>
            <a:ext cx="4291760" cy="4775199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bullets</a:t>
            </a:r>
          </a:p>
          <a:p>
            <a:pPr lvl="2"/>
            <a:r>
              <a:rPr lang="en-US" dirty="0" smtClean="0"/>
              <a:t>Third level bullets</a:t>
            </a:r>
          </a:p>
          <a:p>
            <a:pPr lvl="3"/>
            <a:r>
              <a:rPr lang="en-US" dirty="0" smtClean="0"/>
              <a:t>Fourth level bullets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87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06364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172201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240528" y="1498600"/>
            <a:ext cx="2773363" cy="4775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28280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2517679"/>
            <a:ext cx="3086989" cy="410212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1452034"/>
            <a:ext cx="4343400" cy="29929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5964945"/>
            <a:ext cx="2520950" cy="4316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050">
                <a:solidFill>
                  <a:schemeClr val="bg2"/>
                </a:solidFill>
              </a:defRPr>
            </a:lvl4pPr>
            <a:lvl5pPr>
              <a:defRPr sz="105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Date of presentation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28600" y="4546600"/>
            <a:ext cx="4343400" cy="11536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Name of presenter</a:t>
            </a:r>
            <a:br>
              <a:rPr lang="en-US" dirty="0" smtClean="0"/>
            </a:br>
            <a:r>
              <a:rPr lang="en-US" dirty="0" smtClean="0"/>
              <a:t>Title of 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99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Divisio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51" y="1452034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51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7" y="1452034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ision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9551" y="1452034"/>
            <a:ext cx="619601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9551" y="2921000"/>
            <a:ext cx="6196013" cy="17526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7" y="1452034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3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Division Section Brea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863" y="1447582"/>
            <a:ext cx="62017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863" y="2922991"/>
            <a:ext cx="62017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6" y="1452034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49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Division Section Brea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1439406"/>
            <a:ext cx="63246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2921000"/>
            <a:ext cx="6324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4" y="1452033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EE9C3-544A-46B6-8656-ED176B83B1F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67475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Division Section Bre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6298" y="1428805"/>
            <a:ext cx="6209265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298" y="2899797"/>
            <a:ext cx="620926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5" y="1452034"/>
            <a:ext cx="1633731" cy="21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04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44001" cy="6273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821795"/>
            <a:ext cx="8229600" cy="63023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02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286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blipFill dpi="0" rotWithShape="1">
          <a:blip r:embed="rId2" cstate="screen">
            <a:lum/>
          </a:blip>
          <a:srcRect/>
          <a:stretch>
            <a:fillRect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id lines title ppt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 rot="1031943">
            <a:off x="184039" y="571502"/>
            <a:ext cx="7329153" cy="6374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23" y="5048845"/>
            <a:ext cx="1634802" cy="538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359" y="1696635"/>
            <a:ext cx="5043056" cy="2092055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20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15698-2E95-4401-A629-59E0D3188AE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07137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1E502-A8E5-4A72-AE60-AF16575B1AA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421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B817D-9B2B-4A53-A41E-A4F6DA4FB761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62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89E95-44D1-4B9F-8953-17BAA082F0E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7018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556F8E-819F-43F4-8077-2234183BCC2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578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8E69C7-1BDD-4AF1-BD32-5ED9499FADEC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882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4"/>
            <a:ext cx="4038600" cy="212883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00558"/>
            <a:ext cx="4038600" cy="213042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E18B8-DE3C-47A3-A9C9-7710AEEF1FC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72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Rotary Club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ED6C6-B717-4BCB-AF87-20CE72879C92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430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6F91F-10A4-4198-9CBC-94085FBC239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4142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DB2A1-5CE9-4F51-9258-368C0A7536B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455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15698-2E95-4401-A629-59E0D3188AE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67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C8DFE-83C8-4740-94EA-E42BDF68A06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36320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C8DFE-83C8-4740-94EA-E42BDF68A06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858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6B036-1EA5-41FC-9DF8-2A8B4168C3C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071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351B-EA09-421D-A2CF-F5146384473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796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7B31-F6FE-4116-94EF-155D14BDF58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730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8F587-479E-4864-BEB9-2AA5DFB0277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651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BD9EC-4960-4F5A-A067-3C321882BBC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910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F16A-AA80-45F3-B6BB-86C3CECF294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805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5A7CC-51DB-4780-B8EF-FAF81684639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3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BCC0B-A4C4-4B85-8048-05F2C4DE9A7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202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mtClean="0">
              <a:solidFill>
                <a:srgbClr val="000000"/>
              </a:solidFill>
              <a:ea typeface="新細明體" charset="-120"/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mtClean="0">
              <a:solidFill>
                <a:srgbClr val="000000"/>
              </a:solidFill>
              <a:ea typeface="新細明體" charset="-120"/>
            </a:endParaRPr>
          </a:p>
        </p:txBody>
      </p:sp>
      <p:pic>
        <p:nvPicPr>
          <p:cNvPr id="39" name="Picture 42" descr="emblem_20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6" y="1341455"/>
            <a:ext cx="1223963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411FA-BFFD-4F48-8A82-0920BA693B2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930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6B036-1EA5-41FC-9DF8-2A8B4168C3C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9340233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8DFEE0-9BFD-423D-868C-B4E7A828B4BC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6650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C02B47-3B23-4BA4-9A57-BB7BEFD80797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692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A738E-A36C-4B81-A476-A57B8DE9F281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8296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EF5216-3148-46B7-995E-F018B126204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9383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AD6AB-7202-48F3-93B2-9F8493D8119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8301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9997F-E939-4E34-9A4B-8D4D45CD710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7864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2995C8-32CC-4F47-B1FA-DC5C1030B93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1719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1B005-9587-41BD-9D30-DD9A9DE7DBC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2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C2B37-A432-495C-8869-FA92A824FE6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226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33E392-0CE6-40A0-B894-68A12A0179DB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00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351B-EA09-421D-A2CF-F5146384473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989265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6F91F-10A4-4198-9CBC-94085FBC239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43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DB2A1-5CE9-4F51-9258-368C0A7536B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964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15698-2E95-4401-A629-59E0D3188AE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5637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C8DFE-83C8-4740-94EA-E42BDF68A06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09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6B036-1EA5-41FC-9DF8-2A8B4168C3C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4853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351B-EA09-421D-A2CF-F5146384473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3171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7B31-F6FE-4116-94EF-155D14BDF58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037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8F587-479E-4864-BEB9-2AA5DFB0277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175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BD9EC-4960-4F5A-A067-3C321882BBC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224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F16A-AA80-45F3-B6BB-86C3CECF294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76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7B31-F6FE-4116-94EF-155D14BDF58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01469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5A7CC-51DB-4780-B8EF-FAF81684639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356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BCC0B-A4C4-4B85-8048-05F2C4DE9A7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144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6F91F-10A4-4198-9CBC-94085FBC239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88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DB2A1-5CE9-4F51-9258-368C0A7536B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4500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15698-2E95-4401-A629-59E0D3188AE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106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C8DFE-83C8-4740-94EA-E42BDF68A06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1242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6B036-1EA5-41FC-9DF8-2A8B4168C3C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13803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351B-EA09-421D-A2CF-F5146384473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180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7B31-F6FE-4116-94EF-155D14BDF58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016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8F587-479E-4864-BEB9-2AA5DFB0277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59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8F587-479E-4864-BEB9-2AA5DFB027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95425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BD9EC-4960-4F5A-A067-3C321882BBC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7742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F16A-AA80-45F3-B6BB-86C3CECF294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3862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5A7CC-51DB-4780-B8EF-FAF81684639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0039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BCC0B-A4C4-4B85-8048-05F2C4DE9A7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7968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srgbClr val="000000"/>
              </a:solidFill>
              <a:latin typeface="Arial"/>
              <a:ea typeface="新細明體"/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altLang="zh-TW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zh-TW" altLang="en-US" smtClean="0"/>
              <a:t>按一下以編輯母片副標題樣式</a:t>
            </a:r>
            <a:endParaRPr lang="en-US" altLang="zh-TW"/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>
                <a:solidFill>
                  <a:srgbClr val="000000"/>
                </a:solidFill>
              </a:rPr>
              <a:pPr/>
              <a:t>‹#›</a:t>
            </a:fld>
            <a:endParaRPr lang="zh-TW" altLang="en-US">
              <a:solidFill>
                <a:srgbClr val="000000"/>
              </a:solidFill>
            </a:endParaRPr>
          </a:p>
        </p:txBody>
      </p:sp>
      <p:pic>
        <p:nvPicPr>
          <p:cNvPr id="43" name="Picture 3" descr="C:\Users\Jimmy\Documents\Bitcoin\圖片\BIT0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340768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916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315AA-E3AE-4791-9A9C-CB17F94D3D5B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702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6F91F-10A4-4198-9CBC-94085FBC239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5715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DB2A1-5CE9-4F51-9258-368C0A7536B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445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15698-2E95-4401-A629-59E0D3188AE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6173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C8DFE-83C8-4740-94EA-E42BDF68A06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2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BD9EC-4960-4F5A-A067-3C321882BBC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7026865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6B036-1EA5-41FC-9DF8-2A8B4168C3C6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2702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8351B-EA09-421D-A2CF-F5146384473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2637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7B31-F6FE-4116-94EF-155D14BDF58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04408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9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8F587-479E-4864-BEB9-2AA5DFB0277D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1650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95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BD9EC-4960-4F5A-A067-3C321882BBC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0106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5F16A-AA80-45F3-B6BB-86C3CECF294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72699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85"/>
            <a:ext cx="2057400" cy="60086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85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5A7CC-51DB-4780-B8EF-FAF81684639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996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5438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76"/>
            <a:ext cx="4038600" cy="44116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BCC0B-A4C4-4B85-8048-05F2C4DE9A74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08748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3" descr="BinaryPI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7493011" y="2992437"/>
            <a:ext cx="1338263" cy="2189163"/>
            <a:chOff x="4704" y="1885"/>
            <a:chExt cx="843" cy="1379"/>
          </a:xfrm>
        </p:grpSpPr>
        <p:sp>
          <p:nvSpPr>
            <p:cNvPr id="7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7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 dirty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 dirty="0"/>
              <a:t>Click to edit Master subtitle style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6F91F-10A4-4198-9CBC-94085FBC239A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90500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5DB2A1-5CE9-4F51-9258-368C0A7536BF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83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8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9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97.xml"/><Relationship Id="rId16" Type="http://schemas.openxmlformats.org/officeDocument/2006/relationships/theme" Target="../theme/theme18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5" Type="http://schemas.openxmlformats.org/officeDocument/2006/relationships/theme" Target="../theme/theme19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26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5" Type="http://schemas.openxmlformats.org/officeDocument/2006/relationships/theme" Target="../theme/theme20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0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5" Type="http://schemas.openxmlformats.org/officeDocument/2006/relationships/theme" Target="../theme/theme21.xml"/><Relationship Id="rId10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5" Type="http://schemas.openxmlformats.org/officeDocument/2006/relationships/theme" Target="../theme/theme22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4.xml"/><Relationship Id="rId13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69.xml"/><Relationship Id="rId7" Type="http://schemas.openxmlformats.org/officeDocument/2006/relationships/slideLayout" Target="../slideLayouts/slideLayout273.xml"/><Relationship Id="rId12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6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71.xml"/><Relationship Id="rId15" Type="http://schemas.openxmlformats.org/officeDocument/2006/relationships/theme" Target="../theme/theme23.xml"/><Relationship Id="rId10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slideLayout" Target="../slideLayouts/slideLayout293.xml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8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5" Type="http://schemas.openxmlformats.org/officeDocument/2006/relationships/theme" Target="../theme/theme24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Relationship Id="rId14" Type="http://schemas.openxmlformats.org/officeDocument/2006/relationships/slideLayout" Target="../slideLayouts/slideLayout29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/>
              <a:t>May 2011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/>
              <a:t>Cryptography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1933DFE-CFE1-4D8E-A44F-737CBAE877A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6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標楷體" panose="03000509000000000000" pitchFamily="65" charset="-120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1933DFE-CFE1-4D8E-A44F-737CBAE877A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162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2" r:id="rId1"/>
    <p:sldLayoutId id="2147484753" r:id="rId2"/>
    <p:sldLayoutId id="2147484754" r:id="rId3"/>
    <p:sldLayoutId id="2147484755" r:id="rId4"/>
    <p:sldLayoutId id="2147484756" r:id="rId5"/>
    <p:sldLayoutId id="2147484757" r:id="rId6"/>
    <p:sldLayoutId id="2147484758" r:id="rId7"/>
    <p:sldLayoutId id="2147484759" r:id="rId8"/>
    <p:sldLayoutId id="2147484760" r:id="rId9"/>
    <p:sldLayoutId id="2147484761" r:id="rId10"/>
    <p:sldLayoutId id="2147484762" r:id="rId11"/>
    <p:sldLayoutId id="214748476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標楷體" panose="03000509000000000000" pitchFamily="65" charset="-120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8" name="Picture 42" descr="BinaryP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/>
            </a:lvl1pPr>
          </a:lstStyle>
          <a:p>
            <a:r>
              <a:rPr lang="en-US" altLang="zh-TW" smtClean="0">
                <a:solidFill>
                  <a:srgbClr val="000000"/>
                </a:solidFill>
                <a:latin typeface="Arial"/>
                <a:ea typeface="新細明體"/>
              </a:rPr>
              <a:t>2013/12/28</a:t>
            </a:r>
            <a:endParaRPr lang="en-US" altLang="zh-TW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r>
              <a:rPr lang="en-US" altLang="zh-TW" smtClean="0">
                <a:solidFill>
                  <a:srgbClr val="000000"/>
                </a:solidFill>
                <a:latin typeface="Arial"/>
                <a:ea typeface="新細明體"/>
              </a:rPr>
              <a:t>Rotary Club</a:t>
            </a:r>
            <a:endParaRPr lang="en-US" altLang="zh-TW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fld id="{A45063F7-2066-4A2E-A83D-9713542B78DD}" type="slidenum">
              <a:rPr lang="en-US" altLang="zh-TW">
                <a:solidFill>
                  <a:srgbClr val="000000"/>
                </a:solidFill>
                <a:latin typeface="Arial"/>
                <a:ea typeface="新細明體"/>
              </a:rPr>
              <a:pPr/>
              <a:t>‹#›</a:t>
            </a:fld>
            <a:endParaRPr lang="en-US" altLang="zh-TW">
              <a:solidFill>
                <a:srgbClr val="000000"/>
              </a:solidFill>
              <a:latin typeface="Arial"/>
              <a:ea typeface="新細明體"/>
            </a:endParaRPr>
          </a:p>
        </p:txBody>
      </p: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410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0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0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0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0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62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5" r:id="rId1"/>
    <p:sldLayoutId id="2147484766" r:id="rId2"/>
    <p:sldLayoutId id="2147484767" r:id="rId3"/>
    <p:sldLayoutId id="2147484768" r:id="rId4"/>
    <p:sldLayoutId id="2147484769" r:id="rId5"/>
    <p:sldLayoutId id="2147484770" r:id="rId6"/>
    <p:sldLayoutId id="2147484771" r:id="rId7"/>
    <p:sldLayoutId id="2147484772" r:id="rId8"/>
    <p:sldLayoutId id="2147484773" r:id="rId9"/>
    <p:sldLayoutId id="2147484774" r:id="rId10"/>
    <p:sldLayoutId id="2147484775" r:id="rId11"/>
    <p:sldLayoutId id="2147484776" r:id="rId12"/>
    <p:sldLayoutId id="214748477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1933DFE-CFE1-4D8E-A44F-737CBAE877A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147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9" r:id="rId1"/>
    <p:sldLayoutId id="2147484780" r:id="rId2"/>
    <p:sldLayoutId id="2147484781" r:id="rId3"/>
    <p:sldLayoutId id="2147484782" r:id="rId4"/>
    <p:sldLayoutId id="2147484783" r:id="rId5"/>
    <p:sldLayoutId id="2147484784" r:id="rId6"/>
    <p:sldLayoutId id="2147484785" r:id="rId7"/>
    <p:sldLayoutId id="2147484786" r:id="rId8"/>
    <p:sldLayoutId id="2147484787" r:id="rId9"/>
    <p:sldLayoutId id="2147484788" r:id="rId10"/>
    <p:sldLayoutId id="2147484789" r:id="rId11"/>
    <p:sldLayoutId id="214748479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標楷體" panose="03000509000000000000" pitchFamily="65" charset="-120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1B0B49C-B18E-4C33-A294-FEF05A82E438}" type="datetime1">
              <a:rPr kumimoji="0"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2016/11/29</a:t>
            </a:fld>
            <a:endParaRPr kumimoji="0"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525" y="64801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C231740-2D55-47A7-A350-6C855C6B4950}" type="slidenum">
              <a:rPr kumimoji="0" lang="zh-TW" altLang="en-US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TW" altLang="en-US" dirty="0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67420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2" r:id="rId1"/>
    <p:sldLayoutId id="2147484793" r:id="rId2"/>
    <p:sldLayoutId id="2147484794" r:id="rId3"/>
    <p:sldLayoutId id="2147484795" r:id="rId4"/>
    <p:sldLayoutId id="2147484796" r:id="rId5"/>
    <p:sldLayoutId id="2147484797" r:id="rId6"/>
    <p:sldLayoutId id="2147484798" r:id="rId7"/>
    <p:sldLayoutId id="2147484799" r:id="rId8"/>
    <p:sldLayoutId id="2147484800" r:id="rId9"/>
    <p:sldLayoutId id="2147484801" r:id="rId10"/>
    <p:sldLayoutId id="21474848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8" name="Picture 42" descr="BinaryP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/>
            </a:lvl1pPr>
          </a:lstStyle>
          <a:p>
            <a:r>
              <a:rPr lang="en-US" altLang="zh-TW" smtClean="0">
                <a:solidFill>
                  <a:srgbClr val="000000"/>
                </a:solidFill>
                <a:latin typeface="Arial"/>
                <a:ea typeface="新細明體"/>
              </a:rPr>
              <a:t>2013/12/28</a:t>
            </a:r>
            <a:endParaRPr lang="en-US" altLang="zh-TW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r>
              <a:rPr lang="en-US" altLang="zh-TW" smtClean="0">
                <a:solidFill>
                  <a:srgbClr val="000000"/>
                </a:solidFill>
                <a:latin typeface="Arial"/>
                <a:ea typeface="新細明體"/>
              </a:rPr>
              <a:t>Rotary Club</a:t>
            </a:r>
            <a:endParaRPr lang="en-US" altLang="zh-TW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fld id="{A45063F7-2066-4A2E-A83D-9713542B78DD}" type="slidenum">
              <a:rPr lang="en-US" altLang="zh-TW">
                <a:solidFill>
                  <a:srgbClr val="000000"/>
                </a:solidFill>
                <a:latin typeface="Arial"/>
                <a:ea typeface="新細明體"/>
              </a:rPr>
              <a:pPr/>
              <a:t>‹#›</a:t>
            </a:fld>
            <a:endParaRPr lang="en-US" altLang="zh-TW">
              <a:solidFill>
                <a:srgbClr val="000000"/>
              </a:solidFill>
              <a:latin typeface="Arial"/>
              <a:ea typeface="新細明體"/>
            </a:endParaRPr>
          </a:p>
        </p:txBody>
      </p: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410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0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0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0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0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1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2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  <p:sp>
          <p:nvSpPr>
            <p:cNvPr id="413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>
                <a:solidFill>
                  <a:srgbClr val="000000"/>
                </a:solidFill>
                <a:latin typeface="Arial"/>
                <a:ea typeface="新細明體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72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2" r:id="rId1"/>
    <p:sldLayoutId id="2147484833" r:id="rId2"/>
    <p:sldLayoutId id="2147484834" r:id="rId3"/>
    <p:sldLayoutId id="2147484835" r:id="rId4"/>
    <p:sldLayoutId id="2147484836" r:id="rId5"/>
    <p:sldLayoutId id="2147484837" r:id="rId6"/>
    <p:sldLayoutId id="2147484838" r:id="rId7"/>
    <p:sldLayoutId id="2147484839" r:id="rId8"/>
    <p:sldLayoutId id="2147484840" r:id="rId9"/>
    <p:sldLayoutId id="2147484841" r:id="rId10"/>
    <p:sldLayoutId id="2147484842" r:id="rId11"/>
    <p:sldLayoutId id="2147484843" r:id="rId12"/>
    <p:sldLayoutId id="214748484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1933DFE-CFE1-4D8E-A44F-737CBAE877A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81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6" r:id="rId1"/>
    <p:sldLayoutId id="2147484847" r:id="rId2"/>
    <p:sldLayoutId id="2147484848" r:id="rId3"/>
    <p:sldLayoutId id="2147484849" r:id="rId4"/>
    <p:sldLayoutId id="2147484850" r:id="rId5"/>
    <p:sldLayoutId id="2147484851" r:id="rId6"/>
    <p:sldLayoutId id="2147484852" r:id="rId7"/>
    <p:sldLayoutId id="2147484853" r:id="rId8"/>
    <p:sldLayoutId id="2147484854" r:id="rId9"/>
    <p:sldLayoutId id="2147484855" r:id="rId10"/>
    <p:sldLayoutId id="2147484856" r:id="rId11"/>
    <p:sldLayoutId id="2147484857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標楷體" panose="03000509000000000000" pitchFamily="65" charset="-120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1B0B49C-B18E-4C33-A294-FEF05A82E438}" type="datetime1">
              <a:rPr kumimoji="0"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2016/11/29</a:t>
            </a:fld>
            <a:endParaRPr kumimoji="0"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525" y="64801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C231740-2D55-47A7-A350-6C855C6B4950}" type="slidenum">
              <a:rPr kumimoji="0" lang="zh-TW" altLang="en-US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TW" altLang="en-US" dirty="0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55948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9" r:id="rId1"/>
    <p:sldLayoutId id="2147484860" r:id="rId2"/>
    <p:sldLayoutId id="2147484861" r:id="rId3"/>
    <p:sldLayoutId id="2147484862" r:id="rId4"/>
    <p:sldLayoutId id="2147484863" r:id="rId5"/>
    <p:sldLayoutId id="2147484864" r:id="rId6"/>
    <p:sldLayoutId id="2147484865" r:id="rId7"/>
    <p:sldLayoutId id="2147484866" r:id="rId8"/>
    <p:sldLayoutId id="2147484867" r:id="rId9"/>
    <p:sldLayoutId id="2147484868" r:id="rId10"/>
    <p:sldLayoutId id="214748486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035" y="237041"/>
            <a:ext cx="8719930" cy="63023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035" y="1498652"/>
            <a:ext cx="8719930" cy="477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600" y="6375403"/>
            <a:ext cx="8368072" cy="324228"/>
            <a:chOff x="609600" y="4781550"/>
            <a:chExt cx="8368072" cy="243171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01" y="4781550"/>
              <a:ext cx="243171" cy="24317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 userDrawn="1"/>
          </p:nvCxnSpPr>
          <p:spPr>
            <a:xfrm flipH="1">
              <a:off x="609600" y="4904185"/>
              <a:ext cx="8001000" cy="0"/>
            </a:xfrm>
            <a:prstGeom prst="line">
              <a:avLst/>
            </a:prstGeom>
            <a:ln w="19050" cap="rnd">
              <a:solidFill>
                <a:srgbClr val="1D57C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4"/>
          <p:cNvSpPr txBox="1">
            <a:spLocks/>
          </p:cNvSpPr>
          <p:nvPr/>
        </p:nvSpPr>
        <p:spPr>
          <a:xfrm>
            <a:off x="228600" y="6362670"/>
            <a:ext cx="2133600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504E501-2144-4735-A5B2-F468B3DFBD2F}" type="slidenum">
              <a:rPr kumimoji="0" lang="en-US" sz="100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7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1" r:id="rId1"/>
    <p:sldLayoutId id="2147484872" r:id="rId2"/>
    <p:sldLayoutId id="2147484873" r:id="rId3"/>
    <p:sldLayoutId id="2147484874" r:id="rId4"/>
    <p:sldLayoutId id="2147484875" r:id="rId5"/>
    <p:sldLayoutId id="2147484876" r:id="rId6"/>
    <p:sldLayoutId id="2147484877" r:id="rId7"/>
    <p:sldLayoutId id="2147484878" r:id="rId8"/>
    <p:sldLayoutId id="2147484879" r:id="rId9"/>
    <p:sldLayoutId id="2147484880" r:id="rId10"/>
    <p:sldLayoutId id="2147484881" r:id="rId11"/>
    <p:sldLayoutId id="2147484882" r:id="rId12"/>
    <p:sldLayoutId id="2147484884" r:id="rId13"/>
    <p:sldLayoutId id="214748488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SzPct val="80000"/>
        <a:buFont typeface="Slate Std Bk" pitchFamily="50" charset="0"/>
        <a:buChar char="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13" indent="-285750" algn="l" defTabSz="914400" rtl="0" eaLnBrk="1" latinLnBrk="0" hangingPunct="1">
        <a:spcBef>
          <a:spcPct val="20000"/>
        </a:spcBef>
        <a:buSzPct val="6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spcBef>
          <a:spcPct val="20000"/>
        </a:spcBef>
        <a:buSzPct val="60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spcBef>
          <a:spcPct val="20000"/>
        </a:spcBef>
        <a:buSzPct val="75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035" y="237041"/>
            <a:ext cx="8719930" cy="63023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035" y="1498652"/>
            <a:ext cx="8719930" cy="477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600" y="6375403"/>
            <a:ext cx="8368072" cy="324228"/>
            <a:chOff x="609600" y="4781550"/>
            <a:chExt cx="8368072" cy="243171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01" y="4781550"/>
              <a:ext cx="243171" cy="24317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 userDrawn="1"/>
          </p:nvCxnSpPr>
          <p:spPr>
            <a:xfrm flipH="1">
              <a:off x="609600" y="4904185"/>
              <a:ext cx="8001000" cy="0"/>
            </a:xfrm>
            <a:prstGeom prst="line">
              <a:avLst/>
            </a:prstGeom>
            <a:ln w="19050" cap="rnd">
              <a:solidFill>
                <a:srgbClr val="1D57C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4"/>
          <p:cNvSpPr txBox="1">
            <a:spLocks/>
          </p:cNvSpPr>
          <p:nvPr/>
        </p:nvSpPr>
        <p:spPr>
          <a:xfrm>
            <a:off x="228600" y="6362669"/>
            <a:ext cx="2133600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504E501-2144-4735-A5B2-F468B3DFBD2F}" type="slidenum">
              <a:rPr kumimoji="0" lang="en-US" sz="100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4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7" r:id="rId1"/>
    <p:sldLayoutId id="2147484888" r:id="rId2"/>
    <p:sldLayoutId id="2147484889" r:id="rId3"/>
    <p:sldLayoutId id="2147484890" r:id="rId4"/>
    <p:sldLayoutId id="2147484891" r:id="rId5"/>
    <p:sldLayoutId id="2147484892" r:id="rId6"/>
    <p:sldLayoutId id="2147484893" r:id="rId7"/>
    <p:sldLayoutId id="2147484894" r:id="rId8"/>
    <p:sldLayoutId id="2147484895" r:id="rId9"/>
    <p:sldLayoutId id="2147484896" r:id="rId10"/>
    <p:sldLayoutId id="2147484897" r:id="rId11"/>
    <p:sldLayoutId id="2147484898" r:id="rId12"/>
    <p:sldLayoutId id="2147484899" r:id="rId13"/>
    <p:sldLayoutId id="2147484900" r:id="rId14"/>
    <p:sldLayoutId id="2147484901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SzPct val="80000"/>
        <a:buFont typeface="Slate Std Bk" pitchFamily="50" charset="0"/>
        <a:buChar char="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13" indent="-285750" algn="l" defTabSz="914400" rtl="0" eaLnBrk="1" latinLnBrk="0" hangingPunct="1">
        <a:spcBef>
          <a:spcPct val="20000"/>
        </a:spcBef>
        <a:buSzPct val="6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spcBef>
          <a:spcPct val="20000"/>
        </a:spcBef>
        <a:buSzPct val="60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spcBef>
          <a:spcPct val="20000"/>
        </a:spcBef>
        <a:buSzPct val="75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035" y="237041"/>
            <a:ext cx="8719930" cy="63023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035" y="1498641"/>
            <a:ext cx="8719930" cy="477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600" y="6375403"/>
            <a:ext cx="8368072" cy="324228"/>
            <a:chOff x="609600" y="4781550"/>
            <a:chExt cx="8368072" cy="243171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01" y="4781550"/>
              <a:ext cx="243171" cy="24317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 userDrawn="1"/>
          </p:nvCxnSpPr>
          <p:spPr>
            <a:xfrm flipH="1">
              <a:off x="609600" y="4904185"/>
              <a:ext cx="8001000" cy="0"/>
            </a:xfrm>
            <a:prstGeom prst="line">
              <a:avLst/>
            </a:prstGeom>
            <a:ln w="19050" cap="rnd">
              <a:solidFill>
                <a:srgbClr val="1D57C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4"/>
          <p:cNvSpPr txBox="1">
            <a:spLocks/>
          </p:cNvSpPr>
          <p:nvPr/>
        </p:nvSpPr>
        <p:spPr>
          <a:xfrm>
            <a:off x="228600" y="6362665"/>
            <a:ext cx="2133600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504E501-2144-4735-A5B2-F468B3DFBD2F}" type="slidenum">
              <a:rPr kumimoji="0" lang="en-US" sz="100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7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3" r:id="rId1"/>
    <p:sldLayoutId id="2147484904" r:id="rId2"/>
    <p:sldLayoutId id="2147484905" r:id="rId3"/>
    <p:sldLayoutId id="2147484906" r:id="rId4"/>
    <p:sldLayoutId id="2147484907" r:id="rId5"/>
    <p:sldLayoutId id="2147484908" r:id="rId6"/>
    <p:sldLayoutId id="2147484909" r:id="rId7"/>
    <p:sldLayoutId id="2147484910" r:id="rId8"/>
    <p:sldLayoutId id="2147484911" r:id="rId9"/>
    <p:sldLayoutId id="2147484912" r:id="rId10"/>
    <p:sldLayoutId id="2147484913" r:id="rId11"/>
    <p:sldLayoutId id="2147484914" r:id="rId12"/>
    <p:sldLayoutId id="2147484916" r:id="rId13"/>
    <p:sldLayoutId id="2147484917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SzPct val="80000"/>
        <a:buFont typeface="Slate Std Bk" pitchFamily="50" charset="0"/>
        <a:buChar char="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13" indent="-285750" algn="l" defTabSz="914400" rtl="0" eaLnBrk="1" latinLnBrk="0" hangingPunct="1">
        <a:spcBef>
          <a:spcPct val="20000"/>
        </a:spcBef>
        <a:buSzPct val="6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spcBef>
          <a:spcPct val="20000"/>
        </a:spcBef>
        <a:buSzPct val="60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spcBef>
          <a:spcPct val="20000"/>
        </a:spcBef>
        <a:buSzPct val="75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1B0B49C-B18E-4C33-A294-FEF05A82E438}" type="datetime1">
              <a:rPr kumimoji="0" lang="zh-TW" alt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2016/11/29</a:t>
            </a:fld>
            <a:endParaRPr kumimoji="0"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7525" y="64801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C231740-2D55-47A7-A350-6C855C6B4950}" type="slidenum">
              <a:rPr kumimoji="0" lang="zh-TW" altLang="en-US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TW" altLang="en-US" dirty="0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061723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  <p:sldLayoutId id="2147484611" r:id="rId4"/>
    <p:sldLayoutId id="2147484612" r:id="rId5"/>
    <p:sldLayoutId id="2147484613" r:id="rId6"/>
    <p:sldLayoutId id="2147484614" r:id="rId7"/>
    <p:sldLayoutId id="2147484615" r:id="rId8"/>
    <p:sldLayoutId id="2147484616" r:id="rId9"/>
    <p:sldLayoutId id="2147484617" r:id="rId10"/>
    <p:sldLayoutId id="214748461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035" y="237041"/>
            <a:ext cx="8719930" cy="63023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035" y="1498641"/>
            <a:ext cx="8719930" cy="477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600" y="6375403"/>
            <a:ext cx="8368072" cy="324228"/>
            <a:chOff x="609600" y="4781550"/>
            <a:chExt cx="8368072" cy="243171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01" y="4781550"/>
              <a:ext cx="243171" cy="24317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 userDrawn="1"/>
          </p:nvCxnSpPr>
          <p:spPr>
            <a:xfrm flipH="1">
              <a:off x="609600" y="4904185"/>
              <a:ext cx="8001000" cy="0"/>
            </a:xfrm>
            <a:prstGeom prst="line">
              <a:avLst/>
            </a:prstGeom>
            <a:ln w="19050" cap="rnd">
              <a:solidFill>
                <a:srgbClr val="1D57C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4"/>
          <p:cNvSpPr txBox="1">
            <a:spLocks/>
          </p:cNvSpPr>
          <p:nvPr/>
        </p:nvSpPr>
        <p:spPr>
          <a:xfrm>
            <a:off x="228600" y="6362659"/>
            <a:ext cx="2133600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504E501-2144-4735-A5B2-F468B3DFBD2F}" type="slidenum">
              <a:rPr kumimoji="0" lang="en-US" sz="100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25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9" r:id="rId1"/>
    <p:sldLayoutId id="2147484920" r:id="rId2"/>
    <p:sldLayoutId id="2147484921" r:id="rId3"/>
    <p:sldLayoutId id="2147484922" r:id="rId4"/>
    <p:sldLayoutId id="2147484923" r:id="rId5"/>
    <p:sldLayoutId id="2147484924" r:id="rId6"/>
    <p:sldLayoutId id="2147484925" r:id="rId7"/>
    <p:sldLayoutId id="2147484926" r:id="rId8"/>
    <p:sldLayoutId id="2147484927" r:id="rId9"/>
    <p:sldLayoutId id="2147484928" r:id="rId10"/>
    <p:sldLayoutId id="2147484929" r:id="rId11"/>
    <p:sldLayoutId id="2147484930" r:id="rId12"/>
    <p:sldLayoutId id="2147484932" r:id="rId13"/>
    <p:sldLayoutId id="2147484933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SzPct val="80000"/>
        <a:buFont typeface="Slate Std Bk" pitchFamily="50" charset="0"/>
        <a:buChar char="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13" indent="-285750" algn="l" defTabSz="914400" rtl="0" eaLnBrk="1" latinLnBrk="0" hangingPunct="1">
        <a:spcBef>
          <a:spcPct val="20000"/>
        </a:spcBef>
        <a:buSzPct val="6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spcBef>
          <a:spcPct val="20000"/>
        </a:spcBef>
        <a:buSzPct val="60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spcBef>
          <a:spcPct val="20000"/>
        </a:spcBef>
        <a:buSzPct val="75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035" y="237025"/>
            <a:ext cx="8719930" cy="63023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035" y="1498641"/>
            <a:ext cx="8719930" cy="477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600" y="6375403"/>
            <a:ext cx="8368072" cy="324228"/>
            <a:chOff x="609600" y="4781550"/>
            <a:chExt cx="8368072" cy="243171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01" y="4781550"/>
              <a:ext cx="243171" cy="24317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 userDrawn="1"/>
          </p:nvCxnSpPr>
          <p:spPr>
            <a:xfrm flipH="1">
              <a:off x="609600" y="4904185"/>
              <a:ext cx="8001000" cy="0"/>
            </a:xfrm>
            <a:prstGeom prst="line">
              <a:avLst/>
            </a:prstGeom>
            <a:ln w="19050" cap="rnd">
              <a:solidFill>
                <a:srgbClr val="1D57C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4"/>
          <p:cNvSpPr txBox="1">
            <a:spLocks/>
          </p:cNvSpPr>
          <p:nvPr/>
        </p:nvSpPr>
        <p:spPr>
          <a:xfrm>
            <a:off x="228600" y="6362653"/>
            <a:ext cx="2133600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504E501-2144-4735-A5B2-F468B3DFBD2F}" type="slidenum">
              <a:rPr kumimoji="0" lang="en-US" sz="100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99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5" r:id="rId1"/>
    <p:sldLayoutId id="2147484936" r:id="rId2"/>
    <p:sldLayoutId id="2147484937" r:id="rId3"/>
    <p:sldLayoutId id="2147484938" r:id="rId4"/>
    <p:sldLayoutId id="2147484939" r:id="rId5"/>
    <p:sldLayoutId id="2147484940" r:id="rId6"/>
    <p:sldLayoutId id="2147484941" r:id="rId7"/>
    <p:sldLayoutId id="2147484942" r:id="rId8"/>
    <p:sldLayoutId id="2147484943" r:id="rId9"/>
    <p:sldLayoutId id="2147484944" r:id="rId10"/>
    <p:sldLayoutId id="2147484945" r:id="rId11"/>
    <p:sldLayoutId id="2147484946" r:id="rId12"/>
    <p:sldLayoutId id="2147484948" r:id="rId13"/>
    <p:sldLayoutId id="2147484949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SzPct val="80000"/>
        <a:buFont typeface="Slate Std Bk" pitchFamily="50" charset="0"/>
        <a:buChar char="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13" indent="-285750" algn="l" defTabSz="914400" rtl="0" eaLnBrk="1" latinLnBrk="0" hangingPunct="1">
        <a:spcBef>
          <a:spcPct val="20000"/>
        </a:spcBef>
        <a:buSzPct val="6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spcBef>
          <a:spcPct val="20000"/>
        </a:spcBef>
        <a:buSzPct val="60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spcBef>
          <a:spcPct val="20000"/>
        </a:spcBef>
        <a:buSzPct val="75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035" y="237025"/>
            <a:ext cx="8719930" cy="63023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035" y="1498621"/>
            <a:ext cx="8719930" cy="477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600" y="6375403"/>
            <a:ext cx="8368072" cy="324228"/>
            <a:chOff x="609600" y="4781550"/>
            <a:chExt cx="8368072" cy="243171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01" y="4781550"/>
              <a:ext cx="243171" cy="24317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 userDrawn="1"/>
          </p:nvCxnSpPr>
          <p:spPr>
            <a:xfrm flipH="1">
              <a:off x="609600" y="4904185"/>
              <a:ext cx="8001000" cy="0"/>
            </a:xfrm>
            <a:prstGeom prst="line">
              <a:avLst/>
            </a:prstGeom>
            <a:ln w="19050" cap="rnd">
              <a:solidFill>
                <a:srgbClr val="1D57C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4"/>
          <p:cNvSpPr txBox="1">
            <a:spLocks/>
          </p:cNvSpPr>
          <p:nvPr/>
        </p:nvSpPr>
        <p:spPr>
          <a:xfrm>
            <a:off x="228600" y="6362645"/>
            <a:ext cx="2133600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504E501-2144-4735-A5B2-F468B3DFBD2F}" type="slidenum">
              <a:rPr kumimoji="0" lang="en-US" sz="100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4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1" r:id="rId1"/>
    <p:sldLayoutId id="2147484952" r:id="rId2"/>
    <p:sldLayoutId id="2147484953" r:id="rId3"/>
    <p:sldLayoutId id="2147484954" r:id="rId4"/>
    <p:sldLayoutId id="2147484955" r:id="rId5"/>
    <p:sldLayoutId id="2147484956" r:id="rId6"/>
    <p:sldLayoutId id="2147484957" r:id="rId7"/>
    <p:sldLayoutId id="2147484958" r:id="rId8"/>
    <p:sldLayoutId id="2147484959" r:id="rId9"/>
    <p:sldLayoutId id="2147484960" r:id="rId10"/>
    <p:sldLayoutId id="2147484961" r:id="rId11"/>
    <p:sldLayoutId id="2147484962" r:id="rId12"/>
    <p:sldLayoutId id="2147484964" r:id="rId13"/>
    <p:sldLayoutId id="214748496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SzPct val="80000"/>
        <a:buFont typeface="Slate Std Bk" pitchFamily="50" charset="0"/>
        <a:buChar char="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13" indent="-285750" algn="l" defTabSz="914400" rtl="0" eaLnBrk="1" latinLnBrk="0" hangingPunct="1">
        <a:spcBef>
          <a:spcPct val="20000"/>
        </a:spcBef>
        <a:buSzPct val="6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spcBef>
          <a:spcPct val="20000"/>
        </a:spcBef>
        <a:buSzPct val="60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spcBef>
          <a:spcPct val="20000"/>
        </a:spcBef>
        <a:buSzPct val="75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035" y="237009"/>
            <a:ext cx="8719930" cy="63023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035" y="1498621"/>
            <a:ext cx="8719930" cy="477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600" y="6375403"/>
            <a:ext cx="8368072" cy="324228"/>
            <a:chOff x="609600" y="4781550"/>
            <a:chExt cx="8368072" cy="243171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01" y="4781550"/>
              <a:ext cx="243171" cy="24317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 userDrawn="1"/>
          </p:nvCxnSpPr>
          <p:spPr>
            <a:xfrm flipH="1">
              <a:off x="609600" y="4904185"/>
              <a:ext cx="8001000" cy="0"/>
            </a:xfrm>
            <a:prstGeom prst="line">
              <a:avLst/>
            </a:prstGeom>
            <a:ln w="19050" cap="rnd">
              <a:solidFill>
                <a:srgbClr val="1D57C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4"/>
          <p:cNvSpPr txBox="1">
            <a:spLocks/>
          </p:cNvSpPr>
          <p:nvPr/>
        </p:nvSpPr>
        <p:spPr>
          <a:xfrm>
            <a:off x="228600" y="6362635"/>
            <a:ext cx="2133600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504E501-2144-4735-A5B2-F468B3DFBD2F}" type="slidenum">
              <a:rPr kumimoji="0" lang="en-US" sz="100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00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7" r:id="rId1"/>
    <p:sldLayoutId id="2147484968" r:id="rId2"/>
    <p:sldLayoutId id="2147484969" r:id="rId3"/>
    <p:sldLayoutId id="2147484970" r:id="rId4"/>
    <p:sldLayoutId id="2147484971" r:id="rId5"/>
    <p:sldLayoutId id="2147484972" r:id="rId6"/>
    <p:sldLayoutId id="2147484973" r:id="rId7"/>
    <p:sldLayoutId id="2147484974" r:id="rId8"/>
    <p:sldLayoutId id="2147484975" r:id="rId9"/>
    <p:sldLayoutId id="2147484976" r:id="rId10"/>
    <p:sldLayoutId id="2147484977" r:id="rId11"/>
    <p:sldLayoutId id="2147484978" r:id="rId12"/>
    <p:sldLayoutId id="2147484980" r:id="rId13"/>
    <p:sldLayoutId id="2147484981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SzPct val="80000"/>
        <a:buFont typeface="Slate Std Bk" pitchFamily="50" charset="0"/>
        <a:buChar char="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13" indent="-285750" algn="l" defTabSz="914400" rtl="0" eaLnBrk="1" latinLnBrk="0" hangingPunct="1">
        <a:spcBef>
          <a:spcPct val="20000"/>
        </a:spcBef>
        <a:buSzPct val="6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spcBef>
          <a:spcPct val="20000"/>
        </a:spcBef>
        <a:buSzPct val="60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spcBef>
          <a:spcPct val="20000"/>
        </a:spcBef>
        <a:buSzPct val="75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035" y="236995"/>
            <a:ext cx="8719930" cy="63023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035" y="1498601"/>
            <a:ext cx="8719930" cy="4775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</a:p>
          <a:p>
            <a:pPr lvl="3"/>
            <a:r>
              <a:rPr lang="en-US" dirty="0" smtClean="0"/>
              <a:t>Fourth level bullet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600" y="6375401"/>
            <a:ext cx="8368072" cy="324228"/>
            <a:chOff x="609600" y="4781550"/>
            <a:chExt cx="8368072" cy="243171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501" y="4781550"/>
              <a:ext cx="243171" cy="24317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 userDrawn="1"/>
          </p:nvCxnSpPr>
          <p:spPr>
            <a:xfrm flipH="1">
              <a:off x="609600" y="4904185"/>
              <a:ext cx="8001000" cy="0"/>
            </a:xfrm>
            <a:prstGeom prst="line">
              <a:avLst/>
            </a:prstGeom>
            <a:ln w="19050" cap="rnd">
              <a:solidFill>
                <a:srgbClr val="1D57CC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Slide Number Placeholder 14"/>
          <p:cNvSpPr txBox="1">
            <a:spLocks/>
          </p:cNvSpPr>
          <p:nvPr/>
        </p:nvSpPr>
        <p:spPr>
          <a:xfrm>
            <a:off x="228600" y="6362611"/>
            <a:ext cx="2133600" cy="36618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504E501-2144-4735-A5B2-F468B3DFBD2F}" type="slidenum">
              <a:rPr kumimoji="0" lang="en-US" sz="1000" smtClean="0">
                <a:solidFill>
                  <a:prstClr val="black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85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5" r:id="rId1"/>
    <p:sldLayoutId id="2147484996" r:id="rId2"/>
    <p:sldLayoutId id="2147484997" r:id="rId3"/>
    <p:sldLayoutId id="2147484998" r:id="rId4"/>
    <p:sldLayoutId id="2147484999" r:id="rId5"/>
    <p:sldLayoutId id="2147485000" r:id="rId6"/>
    <p:sldLayoutId id="2147485001" r:id="rId7"/>
    <p:sldLayoutId id="2147485002" r:id="rId8"/>
    <p:sldLayoutId id="2147485003" r:id="rId9"/>
    <p:sldLayoutId id="2147485004" r:id="rId10"/>
    <p:sldLayoutId id="2147485005" r:id="rId11"/>
    <p:sldLayoutId id="2147485006" r:id="rId12"/>
    <p:sldLayoutId id="2147485008" r:id="rId13"/>
    <p:sldLayoutId id="2147485009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spcBef>
          <a:spcPct val="20000"/>
        </a:spcBef>
        <a:buSzPct val="80000"/>
        <a:buFont typeface="Slate Std Bk" pitchFamily="50" charset="0"/>
        <a:buChar char="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47713" indent="-285750" algn="l" defTabSz="914400" rtl="0" eaLnBrk="1" latinLnBrk="0" hangingPunct="1">
        <a:spcBef>
          <a:spcPct val="20000"/>
        </a:spcBef>
        <a:buSzPct val="6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spcBef>
          <a:spcPct val="20000"/>
        </a:spcBef>
        <a:buSzPct val="60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spcBef>
          <a:spcPct val="20000"/>
        </a:spcBef>
        <a:buSzPct val="75000"/>
        <a:buFont typeface="Slate Std Bk" pitchFamily="50" charset="0"/>
        <a:buChar char="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None/>
            </a:pPr>
            <a:endParaRPr lang="zh-TW" altLang="en-US" smtClean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000"/>
            </a:lvl1pPr>
          </a:lstStyle>
          <a:p>
            <a:pPr>
              <a:defRPr/>
            </a:pPr>
            <a:r>
              <a:rPr lang="en-US" altLang="zh-TW" smtClean="0">
                <a:solidFill>
                  <a:srgbClr val="000000"/>
                </a:solidFill>
                <a:latin typeface="Arial"/>
                <a:ea typeface="新細明體"/>
              </a:rPr>
              <a:t>2013/12/28</a:t>
            </a:r>
            <a:endParaRPr lang="en-US" altLang="zh-TW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000"/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  <a:latin typeface="Arial"/>
                <a:ea typeface="新細明體"/>
              </a:rPr>
              <a:t>Rotary Club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sz="1000"/>
            </a:lvl1pPr>
          </a:lstStyle>
          <a:p>
            <a:pPr>
              <a:defRPr/>
            </a:pPr>
            <a:fld id="{AF9267BC-E23F-429E-A83F-E5DF8B4E7114}" type="slidenum">
              <a:rPr lang="en-US" altLang="zh-TW">
                <a:solidFill>
                  <a:srgbClr val="000000"/>
                </a:solidFill>
                <a:latin typeface="Arial"/>
                <a:ea typeface="新細明體"/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  <a:latin typeface="Arial"/>
              <a:ea typeface="新細明體"/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6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6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6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6" cy="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6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330066"/>
                </a:buClr>
                <a:buSzPct val="70000"/>
                <a:buFont typeface="Wingdings" pitchFamily="2" charset="2"/>
                <a:buNone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78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  <p:sldLayoutId id="2147484631" r:id="rId12"/>
    <p:sldLayoutId id="214748463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1933DFE-CFE1-4D8E-A44F-737CBAE877A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71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  <p:sldLayoutId id="2147484658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標楷體" panose="03000509000000000000" pitchFamily="65" charset="-120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 smtClean="0">
              <a:solidFill>
                <a:srgbClr val="000000"/>
              </a:solidFill>
              <a:ea typeface="新細明體" charset="-12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CA8C5CA-B011-45E0-A3ED-BAE29782EE5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-120"/>
                </a:defRPr>
              </a:lvl9pPr>
            </a:lstStyle>
            <a:p>
              <a:pPr eaLnBrk="1" hangingPunct="1"/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48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1" r:id="rId2"/>
    <p:sldLayoutId id="2147484662" r:id="rId3"/>
    <p:sldLayoutId id="2147484663" r:id="rId4"/>
    <p:sldLayoutId id="2147484664" r:id="rId5"/>
    <p:sldLayoutId id="2147484665" r:id="rId6"/>
    <p:sldLayoutId id="2147484666" r:id="rId7"/>
    <p:sldLayoutId id="2147484667" r:id="rId8"/>
    <p:sldLayoutId id="2147484668" r:id="rId9"/>
    <p:sldLayoutId id="2147484669" r:id="rId10"/>
    <p:sldLayoutId id="214748467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1933DFE-CFE1-4D8E-A44F-737CBAE877A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37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0" r:id="rId1"/>
    <p:sldLayoutId id="2147484711" r:id="rId2"/>
    <p:sldLayoutId id="2147484712" r:id="rId3"/>
    <p:sldLayoutId id="2147484713" r:id="rId4"/>
    <p:sldLayoutId id="2147484714" r:id="rId5"/>
    <p:sldLayoutId id="2147484715" r:id="rId6"/>
    <p:sldLayoutId id="2147484716" r:id="rId7"/>
    <p:sldLayoutId id="2147484717" r:id="rId8"/>
    <p:sldLayoutId id="2147484718" r:id="rId9"/>
    <p:sldLayoutId id="2147484719" r:id="rId10"/>
    <p:sldLayoutId id="2147484720" r:id="rId11"/>
    <p:sldLayoutId id="214748472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標楷體" panose="03000509000000000000" pitchFamily="65" charset="-120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1933DFE-CFE1-4D8E-A44F-737CBAE877A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07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3" r:id="rId1"/>
    <p:sldLayoutId id="2147484724" r:id="rId2"/>
    <p:sldLayoutId id="2147484725" r:id="rId3"/>
    <p:sldLayoutId id="2147484726" r:id="rId4"/>
    <p:sldLayoutId id="2147484727" r:id="rId5"/>
    <p:sldLayoutId id="2147484728" r:id="rId6"/>
    <p:sldLayoutId id="2147484729" r:id="rId7"/>
    <p:sldLayoutId id="2147484730" r:id="rId8"/>
    <p:sldLayoutId id="2147484731" r:id="rId9"/>
    <p:sldLayoutId id="2147484732" r:id="rId10"/>
    <p:sldLayoutId id="2147484733" r:id="rId11"/>
    <p:sldLayoutId id="214748473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標楷體" panose="03000509000000000000" pitchFamily="65" charset="-120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mtClean="0">
                <a:solidFill>
                  <a:srgbClr val="000000"/>
                </a:solidFill>
              </a:rPr>
              <a:t>2013/12/28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TW" smtClean="0">
                <a:solidFill>
                  <a:srgbClr val="000000"/>
                </a:solidFill>
              </a:rPr>
              <a:t>Rotary Club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3DA0BB7-265A-403C-9275-D587AB510EDC}" type="slidenum">
              <a:rPr lang="zh-TW" altLang="en-US" smtClean="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zh-TW" altLang="en-US">
              <a:solidFill>
                <a:srgbClr val="000000"/>
              </a:solidFill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pitchFamily="18" charset="-12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64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6" r:id="rId1"/>
    <p:sldLayoutId id="2147484737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2" descr="BinaryP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9"/>
            <a:ext cx="7543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title style</a:t>
            </a: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76"/>
            <a:ext cx="8229600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 smtClean="0"/>
              <a:t>Click to 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May 2011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>
                <a:solidFill>
                  <a:srgbClr val="000000"/>
                </a:solidFill>
              </a:rPr>
              <a:t>Cryptography</a:t>
            </a: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1933DFE-CFE1-4D8E-A44F-737CBAE877A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8153471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4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4" cy="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4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4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4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4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新細明體" pitchFamily="18" charset="-120"/>
                </a:defRPr>
              </a:lvl9pPr>
            </a:lstStyle>
            <a:p>
              <a:pPr eaLnBrk="1" hangingPunct="1">
                <a:defRPr/>
              </a:pPr>
              <a:endParaRPr lang="zh-TW" altLang="en-US" smtClean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560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2" r:id="rId4"/>
    <p:sldLayoutId id="2147484743" r:id="rId5"/>
    <p:sldLayoutId id="2147484744" r:id="rId6"/>
    <p:sldLayoutId id="2147484745" r:id="rId7"/>
    <p:sldLayoutId id="2147484746" r:id="rId8"/>
    <p:sldLayoutId id="2147484747" r:id="rId9"/>
    <p:sldLayoutId id="2147484748" r:id="rId10"/>
    <p:sldLayoutId id="2147484749" r:id="rId11"/>
    <p:sldLayoutId id="214748475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標楷體" panose="03000509000000000000" pitchFamily="65" charset="-120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標楷體" panose="03000509000000000000" pitchFamily="65" charset="-120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標楷體" panose="03000509000000000000" pitchFamily="65" charset="-120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標楷體" panose="03000509000000000000" pitchFamily="65" charset="-120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://zerocash-project.org/index.html" TargetMode="External"/><Relationship Id="rId1" Type="http://schemas.openxmlformats.org/officeDocument/2006/relationships/slideLayout" Target="../slideLayouts/slideLayout14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z.cash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technews.tw/2016/11/01/zcash" TargetMode="External"/><Relationship Id="rId1" Type="http://schemas.openxmlformats.org/officeDocument/2006/relationships/slideLayout" Target="../slideLayouts/slideLayout14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icoin.com/" TargetMode="External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1.xml"/><Relationship Id="rId6" Type="http://schemas.openxmlformats.org/officeDocument/2006/relationships/hyperlink" Target="http://money.udn.com/money/story/5613/2054571" TargetMode="External"/><Relationship Id="rId5" Type="http://schemas.openxmlformats.org/officeDocument/2006/relationships/image" Target="../media/image121.png"/><Relationship Id="rId4" Type="http://schemas.openxmlformats.org/officeDocument/2006/relationships/hyperlink" Target="http://www.chinatimes.com/realtimenews/20161028004632-260410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://am.is/" TargetMode="External"/><Relationship Id="rId1" Type="http://schemas.openxmlformats.org/officeDocument/2006/relationships/slideLayout" Target="../slideLayouts/slideLayout14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1.xml"/><Relationship Id="rId4" Type="http://schemas.openxmlformats.org/officeDocument/2006/relationships/hyperlink" Target="http://www.ithome.com.tw/news/109416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://money.udn.com/money/story/5613/2043083" TargetMode="External"/><Relationship Id="rId1" Type="http://schemas.openxmlformats.org/officeDocument/2006/relationships/slideLayout" Target="../slideLayouts/slideLayout14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hereum.org/ether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home.com.tw/article/105368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bitcoin.org/bitcoi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hneier.com/blog/archives/2013/12/bitcoin_explana.html" TargetMode="External"/><Relationship Id="rId2" Type="http://schemas.openxmlformats.org/officeDocument/2006/relationships/hyperlink" Target="http://www.michaelnielsen.org/ddi/how-the-bitcoin-protocol-actually-work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ws.tw/2016/04/10/blockchain-applied-on-wall-stree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mbedded.com/design/safety-and-security/4396040/An-Introduction-to-Elliptic-Curve-Cryptograph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6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Secp256k1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inance.technews.tw/2016/04/12/blockchain-bank-fintec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lliptic_Curve_DSA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lliptic_Curve_DSA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lliptic_Curve_DSA" TargetMode="External"/><Relationship Id="rId2" Type="http://schemas.openxmlformats.org/officeDocument/2006/relationships/hyperlink" Target="http://en.wikipedia.org/wiki/Digital_Signature_Algorithm" TargetMode="Externa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print.iacr.org/2013/734.pdf" TargetMode="External"/><Relationship Id="rId2" Type="http://schemas.openxmlformats.org/officeDocument/2006/relationships/hyperlink" Target="http://www.theregister.co.uk/2013/08/12/android_bug_batters_bitcoin_wallets" TargetMode="Externa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coin.org/bitcoin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question/23608006/answer/25141783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kknews.cc/tech/m4kmbp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15/354.pdf" TargetMode="External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valanche_effect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ryptographic_hash_function" TargetMode="External"/><Relationship Id="rId1" Type="http://schemas.openxmlformats.org/officeDocument/2006/relationships/slideLayout" Target="../slideLayouts/slideLayout3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ecure_Hash_Algorithm" TargetMode="External"/><Relationship Id="rId1" Type="http://schemas.openxmlformats.org/officeDocument/2006/relationships/slideLayout" Target="../slideLayouts/slideLayout3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2.xml"/><Relationship Id="rId4" Type="http://schemas.openxmlformats.org/officeDocument/2006/relationships/hyperlink" Target="http://joncave.co.uk/2012/08/i-captured-the-flag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hyperlink" Target="http://upload.wikimedia.org/wikipedia/commons/7/7d/SHA-2.svg" TargetMode="Externa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hyperlink" Target="http://en.wikipedia.org/wiki/SHA-2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9/93/MerkleTree2.jpg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8.xml"/><Relationship Id="rId6" Type="http://schemas.openxmlformats.org/officeDocument/2006/relationships/hyperlink" Target="http://commons.wikimedia.org/wiki/File:MerkleTree2.jpg" TargetMode="External"/><Relationship Id="rId5" Type="http://schemas.openxmlformats.org/officeDocument/2006/relationships/hyperlink" Target="http://commons.wikimedia.org/wiki/File:MerkleTree1.jpg" TargetMode="External"/><Relationship Id="rId4" Type="http://schemas.openxmlformats.org/officeDocument/2006/relationships/image" Target="../media/image7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bitcoin.org/bitcoin.pdf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Technical_background_of_version_1_Bitcoin_addresses#How_to_create_Bitcoin_Addres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bitcoin.org/bitcoin.pdf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chaelnielsen.org/ddi/how-the-bitcoin-protocol-actually-works" TargetMode="External"/><Relationship Id="rId1" Type="http://schemas.openxmlformats.org/officeDocument/2006/relationships/slideLayout" Target="../slideLayouts/slideLayout14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bitcoin.org/bitcoin.pdf" TargetMode="External"/><Relationship Id="rId1" Type="http://schemas.openxmlformats.org/officeDocument/2006/relationships/slideLayout" Target="../slideLayouts/slideLayout1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hain.info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cryptocoinsnews.com/satoshi-nakamoto-not-eligible-nobel-prize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home.com.tw/news/105677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www.ithome.com.tw/news/105769" TargetMode="External"/><Relationship Id="rId4" Type="http://schemas.openxmlformats.org/officeDocument/2006/relationships/hyperlink" Target="http://www.ithome.com.tw/news/105687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4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tech.gmw.cn/2016-02/16/content_18893346.htm" TargetMode="External"/><Relationship Id="rId2" Type="http://schemas.openxmlformats.org/officeDocument/2006/relationships/hyperlink" Target="http://www.bnext.com.tw/ext_rss/view/id/1336998" TargetMode="External"/><Relationship Id="rId1" Type="http://schemas.openxmlformats.org/officeDocument/2006/relationships/slideLayout" Target="../slideLayouts/slideLayout12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0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Financial_technology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hereum.org/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infox.info/news/video/5460-vitalik-buterin-o-blokchejne-i-nadezhnosti-ethereum-2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chain.org/" TargetMode="Externa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://coinmarketcap.com/" TargetMode="External"/><Relationship Id="rId1" Type="http://schemas.openxmlformats.org/officeDocument/2006/relationships/slideLayout" Target="../slideLayouts/slideLayout14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sz="6000" dirty="0">
                <a:latin typeface="標楷體" panose="03000509000000000000" pitchFamily="65" charset="-120"/>
                <a:ea typeface="標楷體" panose="03000509000000000000" pitchFamily="65" charset="-120"/>
              </a:rPr>
              <a:t>區塊鏈原理與</a:t>
            </a:r>
            <a:r>
              <a:rPr lang="zh-TW" altLang="en-US" sz="6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應用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49313" y="3049591"/>
            <a:ext cx="6248400" cy="2899692"/>
          </a:xfrm>
        </p:spPr>
        <p:txBody>
          <a:bodyPr/>
          <a:lstStyle/>
          <a:p>
            <a:pPr lvl="0" algn="ctr" eaLnBrk="1" fontAlgn="auto" hangingPunct="1">
              <a:spcBef>
                <a:spcPts val="0"/>
              </a:spcBef>
              <a:spcAft>
                <a:spcPts val="2400"/>
              </a:spcAft>
              <a:buClrTx/>
              <a:buSzTx/>
            </a:pPr>
            <a:endParaRPr kumimoji="0" lang="en-US" altLang="zh-TW" sz="3600" kern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eaLnBrk="1" fontAlgn="auto" hangingPunct="1">
              <a:spcBef>
                <a:spcPts val="0"/>
              </a:spcBef>
              <a:spcAft>
                <a:spcPts val="2400"/>
              </a:spcAft>
              <a:buClrTx/>
              <a:buSzTx/>
            </a:pPr>
            <a:r>
              <a:rPr kumimoji="0" lang="zh-TW" altLang="en-US" sz="2800" kern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陳君明   </a:t>
            </a:r>
            <a:r>
              <a:rPr kumimoji="0" lang="en-US" altLang="zh-TW" sz="24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Jimmy Chen</a:t>
            </a:r>
          </a:p>
          <a:p>
            <a:pPr lvl="0" algn="ctr" eaLnBrk="1" fontAlgn="auto" hangingPunct="1">
              <a:spcBef>
                <a:spcPts val="0"/>
              </a:spcBef>
              <a:spcAft>
                <a:spcPts val="3000"/>
              </a:spcAft>
              <a:buClrTx/>
              <a:buSzTx/>
            </a:pPr>
            <a:r>
              <a:rPr kumimoji="0" lang="en-US" altLang="zh-TW" sz="240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jmchen@crypto.tw</a:t>
            </a:r>
          </a:p>
          <a:p>
            <a:pPr lvl="0" algn="ctr" eaLnBrk="1" fontAlgn="auto" hangingPunct="1">
              <a:spcBef>
                <a:spcPts val="0"/>
              </a:spcBef>
              <a:spcAft>
                <a:spcPts val="2400"/>
              </a:spcAft>
              <a:buClrTx/>
              <a:buSzTx/>
            </a:pPr>
            <a:r>
              <a:rPr kumimoji="0" lang="en-US" altLang="zh-TW" sz="2400" kern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2016. 11. </a:t>
            </a:r>
            <a:r>
              <a:rPr kumimoji="0" lang="en-US" altLang="zh-TW" sz="2400" kern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  <a:endParaRPr kumimoji="0" lang="en-US" altLang="zh-TW" sz="2400" kern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7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FinTech</a:t>
            </a:r>
            <a:r>
              <a:rPr lang="en-US" altLang="zh-TW" dirty="0" smtClean="0"/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基礎建設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1335651945"/>
              </p:ext>
            </p:extLst>
          </p:nvPr>
        </p:nvGraphicFramePr>
        <p:xfrm>
          <a:off x="271884" y="1608261"/>
          <a:ext cx="5452251" cy="4629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403661" y="61653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5097731" y="4911167"/>
            <a:ext cx="3894015" cy="1254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來源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sym typeface="Symbol"/>
              </a:rPr>
              <a:t> 金管會 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  <a:sym typeface="Symbol"/>
              </a:rPr>
              <a:t>(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  <a:sym typeface="Symbol"/>
              </a:rPr>
              <a:t>金融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  <a:sym typeface="Symbol"/>
              </a:rPr>
              <a:t>監督管理</a:t>
            </a:r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  <a:sym typeface="Symbol"/>
              </a:rPr>
              <a:t>委員會</a:t>
            </a:r>
            <a:r>
              <a:rPr lang="en-US" altLang="zh-TW" sz="1600" dirty="0" smtClean="0">
                <a:latin typeface="標楷體" panose="03000509000000000000" pitchFamily="65" charset="-120"/>
                <a:ea typeface="標楷體" panose="03000509000000000000" pitchFamily="65" charset="-120"/>
                <a:sym typeface="Symbol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金融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科技發展策略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白皮書  </a:t>
            </a:r>
            <a:r>
              <a:rPr lang="en-US" altLang="zh-TW" sz="1600" dirty="0" smtClean="0">
                <a:latin typeface="+mn-lt"/>
                <a:ea typeface="標楷體" panose="03000509000000000000" pitchFamily="65" charset="-120"/>
              </a:rPr>
              <a:t>2016.5.12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TW" altLang="en-US" sz="1100" dirty="0" smtClean="0">
                <a:latin typeface="+mn-lt"/>
                <a:ea typeface="標楷體" panose="03000509000000000000" pitchFamily="65" charset="-120"/>
              </a:rPr>
              <a:t> </a:t>
            </a:r>
            <a:r>
              <a:rPr lang="en-US" altLang="zh-TW" sz="1100" dirty="0" smtClean="0">
                <a:latin typeface="+mn-lt"/>
                <a:ea typeface="標楷體" panose="03000509000000000000" pitchFamily="65" charset="-120"/>
              </a:rPr>
              <a:t>http</a:t>
            </a:r>
            <a:r>
              <a:rPr lang="en-US" altLang="zh-TW" sz="1100" dirty="0">
                <a:latin typeface="+mn-lt"/>
                <a:ea typeface="標楷體" panose="03000509000000000000" pitchFamily="65" charset="-120"/>
              </a:rPr>
              <a:t>://www.fsc.gov.tw/ch/home.jsp?id=478&amp;parentpath=0,7</a:t>
            </a:r>
            <a:endParaRPr lang="zh-TW" altLang="en-US" sz="1100" dirty="0">
              <a:latin typeface="+mn-lt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23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100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7784" y="6446283"/>
            <a:ext cx="398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http://zerocash-project.org/index.html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556"/>
            <a:ext cx="7704856" cy="64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3765"/>
          <a:stretch/>
        </p:blipFill>
        <p:spPr>
          <a:xfrm>
            <a:off x="0" y="0"/>
            <a:ext cx="9144000" cy="67035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92280" y="6405089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z.cash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101</a:t>
            </a:fld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8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102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483768" y="6381328"/>
            <a:ext cx="3963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technews.tw/2016/11/01/zcash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613" r="1613"/>
          <a:stretch/>
        </p:blipFill>
        <p:spPr>
          <a:xfrm>
            <a:off x="107504" y="555531"/>
            <a:ext cx="8912614" cy="57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immy\Pictures\圖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1238249"/>
            <a:ext cx="8032736" cy="52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3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MaiCoin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3493948" y="6508849"/>
            <a:ext cx="2156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prstClr val="black"/>
                </a:solidFill>
                <a:hlinkClick r:id="rId3"/>
              </a:rPr>
              <a:t>https://www.maicoin</a:t>
            </a:r>
            <a:r>
              <a:rPr lang="zh-TW" altLang="en-US" sz="1400" dirty="0" smtClean="0">
                <a:solidFill>
                  <a:prstClr val="black"/>
                </a:solidFill>
                <a:hlinkClick r:id="rId3"/>
              </a:rPr>
              <a:t>.com</a:t>
            </a:r>
            <a:endParaRPr lang="en-US" altLang="zh-TW" sz="1400" dirty="0" smtClean="0">
              <a:solidFill>
                <a:prstClr val="black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103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104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7230" t="32467" r="32519" b="42897"/>
          <a:stretch/>
        </p:blipFill>
        <p:spPr>
          <a:xfrm>
            <a:off x="279074" y="1188061"/>
            <a:ext cx="6612430" cy="152085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2823227"/>
            <a:ext cx="4788756" cy="384613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851920" y="6392361"/>
            <a:ext cx="4743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hlinkClick r:id="rId4"/>
              </a:rPr>
              <a:t>http://www.chinatimes.com/realtimenews/20161028004632-260410</a:t>
            </a:r>
            <a:endParaRPr lang="zh-TW" altLang="en-US" sz="12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b="13152"/>
          <a:stretch/>
        </p:blipFill>
        <p:spPr>
          <a:xfrm>
            <a:off x="179512" y="116632"/>
            <a:ext cx="6620830" cy="108012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556121" y="2431921"/>
            <a:ext cx="355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hlinkClick r:id="rId6"/>
              </a:rPr>
              <a:t>http://money.udn.com/money/story/5613/2054571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7707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105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067944" y="629551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am.is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20688"/>
            <a:ext cx="8913124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106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1"/>
            <a:ext cx="8673405" cy="11942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382303"/>
            <a:ext cx="6408712" cy="514304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771800" y="6508849"/>
            <a:ext cx="3329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hlinkClick r:id="rId4"/>
              </a:rPr>
              <a:t>http://www.ithome.com.tw/news/109416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994530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107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517199" y="6480176"/>
            <a:ext cx="4108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hlinkClick r:id="rId2"/>
              </a:rPr>
              <a:t>http://money.udn.com/money/story/5613/2043083</a:t>
            </a:r>
            <a:endParaRPr lang="zh-TW" altLang="en-US" sz="1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61" y="130565"/>
            <a:ext cx="8638781" cy="62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784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108</a:t>
            </a:fld>
            <a:endParaRPr lang="en-US" altLang="zh-TW"/>
          </a:p>
        </p:txBody>
      </p:sp>
      <p:pic>
        <p:nvPicPr>
          <p:cNvPr id="6146" name="Picture 2" descr="Bitcoin and Ethere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72" y="2060848"/>
            <a:ext cx="4937075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416270" y="6186790"/>
            <a:ext cx="4604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Image Courtesy  </a:t>
            </a:r>
            <a:r>
              <a:rPr lang="en-US" altLang="zh-TW" sz="1600" dirty="0" smtClean="0">
                <a:hlinkClick r:id="rId3"/>
              </a:rPr>
              <a:t>https</a:t>
            </a:r>
            <a:r>
              <a:rPr lang="en-US" altLang="zh-TW" sz="1600" dirty="0">
                <a:hlinkClick r:id="rId3"/>
              </a:rPr>
              <a:t>://www.ethereum.org/ether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4811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+mn-lt"/>
                <a:ea typeface="標楷體" panose="03000509000000000000" pitchFamily="65" charset="-120"/>
              </a:rPr>
              <a:t>FinTech</a:t>
            </a:r>
            <a:r>
              <a:rPr lang="zh-TW" altLang="en-US" dirty="0" smtClean="0">
                <a:latin typeface="+mn-lt"/>
                <a:ea typeface="標楷體" panose="03000509000000000000" pitchFamily="65" charset="-12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政策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白皮書內文架構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4098" name="Picture 2" descr="http://static4.ithome.com.tw/sites/default/files/images/%E9%87%91%E8%9E%8D%E7%A7%91%E6%8A%80%E7%99%BC%E5%B1%95%E7%99%BD%E7%9A%AE%E6%9B%B8%E6%9E%B6%E6%A7%8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1526" r="1066" b="2749"/>
          <a:stretch/>
        </p:blipFill>
        <p:spPr bwMode="auto">
          <a:xfrm>
            <a:off x="767399" y="1760948"/>
            <a:ext cx="7405067" cy="483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09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政策四大面向</a:t>
            </a:r>
            <a:r>
              <a:rPr lang="zh-TW" altLang="en-US" dirty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十一</a:t>
            </a:r>
            <a:r>
              <a:rPr lang="zh-TW" altLang="en-US" dirty="0" smtClean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項</a:t>
            </a:r>
            <a:r>
              <a:rPr lang="zh-TW" altLang="en-US" dirty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重點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5122" name="Picture 2" descr="http://static4.ithome.com.tw/sites/default/files/images/11%E9%A0%85%E6%96%BD%E6%94%BF%E9%87%8D%E9%BB%9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2687" r="1552" b="2952"/>
          <a:stretch/>
        </p:blipFill>
        <p:spPr bwMode="auto">
          <a:xfrm>
            <a:off x="539552" y="1916832"/>
            <a:ext cx="7262200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1533840" y="5157192"/>
            <a:ext cx="6267912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870544" y="5302076"/>
            <a:ext cx="10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</a:rPr>
              <a:t>Crypto </a:t>
            </a:r>
          </a:p>
          <a:p>
            <a:r>
              <a:rPr lang="en-US" altLang="zh-TW" sz="2000" b="1" dirty="0" smtClean="0">
                <a:solidFill>
                  <a:srgbClr val="FF0000"/>
                </a:solidFill>
              </a:rPr>
              <a:t>Inside!</a:t>
            </a:r>
          </a:p>
        </p:txBody>
      </p:sp>
    </p:spTree>
    <p:extLst>
      <p:ext uri="{BB962C8B-B14F-4D97-AF65-F5344CB8AC3E}">
        <p14:creationId xmlns:p14="http://schemas.microsoft.com/office/powerpoint/2010/main" val="141108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"/>
          <a:stretch/>
        </p:blipFill>
        <p:spPr bwMode="auto">
          <a:xfrm>
            <a:off x="1" y="0"/>
            <a:ext cx="91552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07508" y="44683"/>
            <a:ext cx="33888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0070C0"/>
                </a:solidFill>
              </a:rPr>
              <a:t>iThome</a:t>
            </a:r>
            <a:r>
              <a:rPr lang="en-US" altLang="zh-TW" dirty="0" smtClean="0">
                <a:solidFill>
                  <a:srgbClr val="0070C0"/>
                </a:solidFill>
              </a:rPr>
              <a:t> </a:t>
            </a:r>
            <a:r>
              <a:rPr lang="zh-TW" altLang="en-US" dirty="0" smtClean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區塊鏈專欄</a:t>
            </a:r>
            <a:endParaRPr lang="en-US" altLang="zh-TW" dirty="0" smtClean="0">
              <a:solidFill>
                <a:srgbClr val="0070C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400" dirty="0" smtClean="0">
                <a:hlinkClick r:id="rId3"/>
              </a:rPr>
              <a:t>http</a:t>
            </a:r>
            <a:r>
              <a:rPr lang="en-US" altLang="zh-TW" sz="1400" dirty="0">
                <a:hlinkClick r:id="rId3"/>
              </a:rPr>
              <a:t>://www.ithome.com.tw/article/105368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56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j-lt"/>
                <a:ea typeface="+mj-ea"/>
              </a:rPr>
              <a:t>Block Chain </a:t>
            </a:r>
            <a:r>
              <a:rPr lang="zh-TW" altLang="en-US" dirty="0" smtClean="0">
                <a:latin typeface="+mj-lt"/>
                <a:ea typeface="+mj-ea"/>
              </a:rPr>
              <a:t> </a:t>
            </a:r>
            <a:r>
              <a:rPr lang="zh-TW" altLang="en-US" dirty="0" smtClean="0"/>
              <a:t>區塊鏈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147248" cy="473406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</a:pPr>
            <a:r>
              <a:rPr lang="zh-TW" altLang="en-US" dirty="0" smtClean="0"/>
              <a:t>一言以蔽之</a:t>
            </a:r>
            <a:r>
              <a:rPr lang="en-US" altLang="zh-TW" dirty="0" smtClean="0">
                <a:sym typeface="Symbol"/>
              </a:rPr>
              <a:t>︰</a:t>
            </a:r>
            <a:r>
              <a:rPr lang="en-US" altLang="zh-TW" dirty="0" smtClean="0">
                <a:latin typeface="標楷體"/>
                <a:ea typeface="標楷體"/>
                <a:sym typeface="Symbol"/>
              </a:rPr>
              <a:t>「</a:t>
            </a:r>
            <a:r>
              <a:rPr lang="zh-TW" altLang="en-US" dirty="0" smtClean="0">
                <a:latin typeface="標楷體"/>
                <a:ea typeface="標楷體"/>
                <a:sym typeface="Symbol"/>
              </a:rPr>
              <a:t>以</a:t>
            </a:r>
            <a:r>
              <a:rPr lang="zh-TW" altLang="en-US" baseline="-25000" dirty="0" smtClean="0">
                <a:latin typeface="標楷體"/>
                <a:ea typeface="標楷體"/>
                <a:sym typeface="Symbol"/>
              </a:rPr>
              <a:t> </a:t>
            </a:r>
            <a:r>
              <a:rPr lang="en-US" altLang="zh-TW" dirty="0" smtClean="0">
                <a:latin typeface="+mn-lt"/>
                <a:ea typeface="標楷體"/>
                <a:sym typeface="Symbol"/>
              </a:rPr>
              <a:t>hash function</a:t>
            </a:r>
            <a:r>
              <a:rPr lang="en-US" altLang="zh-TW" baseline="-25000" dirty="0" smtClean="0">
                <a:latin typeface="+mn-lt"/>
                <a:ea typeface="標楷體"/>
                <a:sym typeface="Symbol"/>
              </a:rPr>
              <a:t> </a:t>
            </a:r>
            <a:r>
              <a:rPr lang="zh-TW" altLang="en-US" dirty="0">
                <a:latin typeface="標楷體"/>
                <a:ea typeface="標楷體"/>
                <a:sym typeface="Symbol"/>
              </a:rPr>
              <a:t>串</a:t>
            </a:r>
            <a:r>
              <a:rPr lang="zh-TW" altLang="en-US" dirty="0" smtClean="0">
                <a:latin typeface="標楷體"/>
                <a:ea typeface="標楷體"/>
                <a:sym typeface="Symbol"/>
              </a:rPr>
              <a:t>接資料」</a:t>
            </a:r>
            <a:endParaRPr lang="en-US" altLang="zh-TW" dirty="0" smtClean="0">
              <a:latin typeface="標楷體"/>
              <a:ea typeface="標楷體"/>
              <a:sym typeface="Symbol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altLang="zh-TW" sz="2400" dirty="0" smtClean="0">
                <a:latin typeface="+mn-lt"/>
                <a:ea typeface="標楷體"/>
                <a:sym typeface="Symbol"/>
              </a:rPr>
              <a:t>Hash function    </a:t>
            </a:r>
            <a:r>
              <a:rPr lang="zh-TW" altLang="en-US" sz="2400" dirty="0" smtClean="0">
                <a:latin typeface="+mn-lt"/>
                <a:ea typeface="標楷體"/>
                <a:sym typeface="Symbol"/>
              </a:rPr>
              <a:t>雜湊</a:t>
            </a:r>
            <a:r>
              <a:rPr lang="zh-TW" altLang="en-US" sz="2400" dirty="0">
                <a:latin typeface="+mn-lt"/>
                <a:ea typeface="標楷體"/>
                <a:sym typeface="Symbol"/>
              </a:rPr>
              <a:t>函數</a:t>
            </a:r>
            <a:r>
              <a:rPr lang="zh-TW" altLang="en-US" sz="2400" dirty="0" smtClean="0">
                <a:latin typeface="+mn-lt"/>
                <a:ea typeface="標楷體"/>
                <a:sym typeface="Symbol"/>
              </a:rPr>
              <a:t>、</a:t>
            </a:r>
            <a:r>
              <a:rPr lang="zh-TW" altLang="en-US" sz="2400" dirty="0">
                <a:latin typeface="+mn-lt"/>
                <a:ea typeface="標楷體"/>
                <a:sym typeface="Symbol"/>
              </a:rPr>
              <a:t>赫序函數</a:t>
            </a:r>
            <a:r>
              <a:rPr lang="zh-TW" altLang="en-US" sz="2400" dirty="0" smtClean="0">
                <a:latin typeface="+mn-lt"/>
                <a:ea typeface="標楷體"/>
                <a:sym typeface="Symbol"/>
              </a:rPr>
              <a:t>、哈希函數</a:t>
            </a:r>
            <a:endParaRPr lang="en-US" altLang="zh-TW" sz="2400" dirty="0" smtClean="0">
              <a:latin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</a:pPr>
            <a:r>
              <a:rPr lang="zh-TW" altLang="en-US" dirty="0" smtClean="0">
                <a:latin typeface="+mn-lt"/>
              </a:rPr>
              <a:t>探討區塊鏈的</a:t>
            </a:r>
            <a:r>
              <a:rPr lang="zh-TW" altLang="en-US" dirty="0">
                <a:latin typeface="+mn-lt"/>
              </a:rPr>
              <a:t>文獻</a:t>
            </a:r>
            <a:r>
              <a:rPr lang="zh-TW" altLang="en-US" dirty="0" smtClean="0">
                <a:latin typeface="+mn-lt"/>
              </a:rPr>
              <a:t>極多，大部分著墨於應用</a:t>
            </a:r>
            <a:r>
              <a:rPr lang="zh-TW" altLang="en-US" dirty="0" smtClean="0">
                <a:solidFill>
                  <a:srgbClr val="000000"/>
                </a:solidFill>
                <a:latin typeface="Arial"/>
              </a:rPr>
              <a:t>，</a:t>
            </a:r>
            <a:r>
              <a:rPr lang="zh-TW" altLang="en-US" dirty="0">
                <a:latin typeface="+mn-lt"/>
              </a:rPr>
              <a:t>鮮</a:t>
            </a:r>
            <a:r>
              <a:rPr lang="zh-TW" altLang="en-US" dirty="0" smtClean="0">
                <a:latin typeface="+mn-lt"/>
              </a:rPr>
              <a:t>少講清楚最根本的 </a:t>
            </a:r>
            <a:r>
              <a:rPr lang="en-US" altLang="zh-TW" dirty="0" smtClean="0">
                <a:latin typeface="+mn-lt"/>
              </a:rPr>
              <a:t>hash function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</a:pPr>
            <a:r>
              <a:rPr lang="en-US" altLang="zh-TW" sz="2400" dirty="0" smtClean="0">
                <a:latin typeface="+mn-lt"/>
              </a:rPr>
              <a:t>Hash function </a:t>
            </a:r>
            <a:r>
              <a:rPr lang="zh-TW" altLang="en-US" sz="2400" dirty="0" smtClean="0">
                <a:latin typeface="+mn-lt"/>
              </a:rPr>
              <a:t>是基礎密碼</a:t>
            </a:r>
            <a:r>
              <a:rPr lang="zh-TW" altLang="en-US" sz="2400" dirty="0">
                <a:latin typeface="+mn-lt"/>
              </a:rPr>
              <a:t>演算法</a:t>
            </a:r>
            <a:r>
              <a:rPr lang="zh-TW" altLang="en-US" sz="2400" dirty="0" smtClean="0">
                <a:latin typeface="+mn-lt"/>
              </a:rPr>
              <a:t>，</a:t>
            </a:r>
            <a:r>
              <a:rPr lang="zh-TW" altLang="en-US" sz="2400" dirty="0">
                <a:latin typeface="+mn-lt"/>
              </a:rPr>
              <a:t>實務</a:t>
            </a:r>
            <a:r>
              <a:rPr lang="zh-TW" altLang="en-US" sz="2400" dirty="0" smtClean="0">
                <a:latin typeface="+mn-lt"/>
              </a:rPr>
              <a:t>應用非常普遍</a:t>
            </a:r>
            <a:endParaRPr lang="en-US" altLang="zh-TW" sz="2400" dirty="0" smtClean="0">
              <a:latin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</a:pPr>
            <a:r>
              <a:rPr lang="zh-TW" altLang="en-US" dirty="0" smtClean="0">
                <a:latin typeface="+mn-lt"/>
              </a:rPr>
              <a:t>區</a:t>
            </a:r>
            <a:r>
              <a:rPr lang="zh-TW" altLang="en-US" dirty="0">
                <a:latin typeface="+mn-lt"/>
              </a:rPr>
              <a:t>塊</a:t>
            </a:r>
            <a:r>
              <a:rPr lang="zh-TW" altLang="en-US" dirty="0" smtClean="0">
                <a:latin typeface="+mn-lt"/>
              </a:rPr>
              <a:t>鏈來自 </a:t>
            </a:r>
            <a:r>
              <a:rPr lang="en-US" altLang="zh-TW" dirty="0" smtClean="0">
                <a:latin typeface="+mn-lt"/>
              </a:rPr>
              <a:t>Bitcoin</a:t>
            </a:r>
            <a:r>
              <a:rPr lang="zh-TW" altLang="en-US" dirty="0" smtClean="0">
                <a:latin typeface="+mn-lt"/>
              </a:rPr>
              <a:t> </a:t>
            </a:r>
            <a:r>
              <a:rPr lang="en-US" altLang="zh-TW" dirty="0" smtClean="0">
                <a:latin typeface="+mn-lt"/>
              </a:rPr>
              <a:t>(</a:t>
            </a:r>
            <a:r>
              <a:rPr lang="zh-TW" altLang="en-US" dirty="0" smtClean="0">
                <a:latin typeface="+mn-lt"/>
              </a:rPr>
              <a:t>比特幣</a:t>
            </a:r>
            <a:r>
              <a:rPr lang="en-US" altLang="zh-TW" dirty="0" smtClean="0">
                <a:latin typeface="+mn-lt"/>
              </a:rPr>
              <a:t>)</a:t>
            </a:r>
            <a:r>
              <a:rPr lang="zh-TW" altLang="en-US" dirty="0" smtClean="0">
                <a:latin typeface="+mn-lt"/>
              </a:rPr>
              <a:t>，後起之秀 </a:t>
            </a:r>
            <a:r>
              <a:rPr lang="en-US" altLang="zh-TW" dirty="0" smtClean="0">
                <a:latin typeface="+mn-lt"/>
              </a:rPr>
              <a:t>(</a:t>
            </a:r>
            <a:r>
              <a:rPr lang="zh-TW" altLang="en-US" dirty="0" smtClean="0">
                <a:latin typeface="+mn-lt"/>
              </a:rPr>
              <a:t>例如 </a:t>
            </a:r>
            <a:r>
              <a:rPr lang="en-US" altLang="zh-TW" dirty="0" err="1" smtClean="0">
                <a:latin typeface="+mn-lt"/>
              </a:rPr>
              <a:t>Ethereum</a:t>
            </a:r>
            <a:r>
              <a:rPr lang="zh-TW" altLang="en-US" dirty="0" smtClean="0">
                <a:latin typeface="+mn-lt"/>
              </a:rPr>
              <a:t> 以太</a:t>
            </a:r>
            <a:r>
              <a:rPr lang="zh-TW" altLang="en-US" dirty="0" smtClean="0">
                <a:latin typeface="+mn-lt"/>
              </a:rPr>
              <a:t>坊 </a:t>
            </a:r>
            <a:r>
              <a:rPr lang="en-US" altLang="zh-TW" i="1" dirty="0" smtClean="0">
                <a:latin typeface="+mn-lt"/>
              </a:rPr>
              <a:t>/</a:t>
            </a:r>
            <a:r>
              <a:rPr lang="zh-TW" altLang="en-US" i="1" dirty="0" smtClean="0">
                <a:latin typeface="+mn-lt"/>
              </a:rPr>
              <a:t> </a:t>
            </a:r>
            <a:r>
              <a:rPr lang="zh-TW" altLang="en-US" dirty="0" smtClean="0">
                <a:latin typeface="+mn-lt"/>
              </a:rPr>
              <a:t>以色龍</a:t>
            </a:r>
            <a:r>
              <a:rPr lang="zh-TW" altLang="en-US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en-US" altLang="zh-TW" dirty="0" err="1" smtClean="0">
                <a:latin typeface="+mn-lt"/>
                <a:ea typeface="PMingLiU" panose="02020500000000000000" pitchFamily="18" charset="-120"/>
              </a:rPr>
              <a:t>Zcash</a:t>
            </a:r>
            <a:r>
              <a:rPr lang="en-US" altLang="zh-TW" dirty="0" smtClean="0">
                <a:latin typeface="+mn-lt"/>
              </a:rPr>
              <a:t>) </a:t>
            </a:r>
            <a:r>
              <a:rPr lang="zh-TW" altLang="en-US" dirty="0" smtClean="0">
                <a:latin typeface="+mn-lt"/>
              </a:rPr>
              <a:t>基本</a:t>
            </a:r>
            <a:r>
              <a:rPr lang="zh-TW" altLang="en-US" dirty="0" smtClean="0">
                <a:latin typeface="+mn-lt"/>
              </a:rPr>
              <a:t>架構</a:t>
            </a:r>
            <a:r>
              <a:rPr lang="zh-TW" altLang="en-US" dirty="0" smtClean="0">
                <a:latin typeface="+mn-lt"/>
              </a:rPr>
              <a:t>類</a:t>
            </a:r>
            <a:r>
              <a:rPr lang="zh-TW" altLang="en-US" dirty="0">
                <a:latin typeface="+mn-lt"/>
              </a:rPr>
              <a:t>似</a:t>
            </a:r>
            <a:r>
              <a:rPr lang="zh-TW" altLang="en-US" dirty="0" smtClean="0">
                <a:latin typeface="+mn-lt"/>
              </a:rPr>
              <a:t>，</a:t>
            </a:r>
            <a:r>
              <a:rPr lang="zh-TW" altLang="en-US" dirty="0" smtClean="0">
                <a:latin typeface="+mn-lt"/>
              </a:rPr>
              <a:t>因此將</a:t>
            </a:r>
            <a:r>
              <a:rPr lang="zh-TW" altLang="en-US" dirty="0">
                <a:latin typeface="+mn-lt"/>
              </a:rPr>
              <a:t>從</a:t>
            </a:r>
            <a:r>
              <a:rPr lang="zh-TW" altLang="en-US" dirty="0" smtClean="0">
                <a:latin typeface="+mn-lt"/>
              </a:rPr>
              <a:t> </a:t>
            </a:r>
            <a:r>
              <a:rPr lang="en-US" altLang="zh-TW" dirty="0" smtClean="0">
                <a:latin typeface="+mn-lt"/>
              </a:rPr>
              <a:t>Bitcoin</a:t>
            </a:r>
            <a:r>
              <a:rPr lang="zh-TW" altLang="en-US" dirty="0" smtClean="0">
                <a:latin typeface="+mn-lt"/>
              </a:rPr>
              <a:t> 開始介紹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610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金融</a:t>
            </a:r>
            <a:r>
              <a:rPr lang="zh-TW" altLang="en-US" sz="3600" dirty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科技</a:t>
            </a: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800" b="1" dirty="0" smtClean="0">
                <a:solidFill>
                  <a:srgbClr val="000000"/>
                </a:solidFill>
                <a:latin typeface="標楷體" panose="03000509000000000000" pitchFamily="65" charset="-120"/>
              </a:rPr>
              <a:t>密碼</a:t>
            </a:r>
            <a:r>
              <a:rPr lang="zh-TW" altLang="en-US" sz="3800" b="1" dirty="0">
                <a:solidFill>
                  <a:srgbClr val="000000"/>
                </a:solidFill>
                <a:latin typeface="標楷體" panose="03000509000000000000" pitchFamily="65" charset="-120"/>
              </a:rPr>
              <a:t>元件</a:t>
            </a: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運作</a:t>
            </a:r>
            <a:r>
              <a:rPr lang="zh-TW" altLang="en-US" sz="3600" dirty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原理</a:t>
            </a: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重點新聞</a:t>
            </a:r>
            <a:endParaRPr lang="zh-TW" altLang="en-US" sz="3600" dirty="0">
              <a:solidFill>
                <a:srgbClr val="FFFFFF">
                  <a:lumMod val="50000"/>
                </a:srgbClr>
              </a:solidFill>
              <a:latin typeface="標楷體" panose="03000509000000000000" pitchFamily="65" charset="-120"/>
            </a:endParaRP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應用</a:t>
            </a:r>
            <a:r>
              <a:rPr lang="zh-TW" altLang="en-US" sz="3600" dirty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與</a:t>
            </a: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演進</a:t>
            </a:r>
            <a:endParaRPr lang="zh-TW" altLang="en-US" sz="3600" dirty="0">
              <a:solidFill>
                <a:srgbClr val="FFFFFF">
                  <a:lumMod val="50000"/>
                </a:srgbClr>
              </a:solidFill>
              <a:latin typeface="標楷體" panose="03000509000000000000" pitchFamily="65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995936" y="2492899"/>
            <a:ext cx="4690864" cy="363802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</a:rPr>
              <a:t>2.1 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</a:rPr>
              <a:t>橢圓曲線數位簽章 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(ECDSA)</a:t>
            </a:r>
          </a:p>
          <a:p>
            <a:pPr lvl="1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橢圓曲線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(Elliptic Curve)</a:t>
            </a:r>
          </a:p>
          <a:p>
            <a:pPr lvl="1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數位簽章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(Digital Signature)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Bitcoin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交易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(Transactions)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</a:rPr>
              <a:t>2.2 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</a:rPr>
              <a:t>雜湊函數 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(Hash Function)</a:t>
            </a:r>
          </a:p>
          <a:p>
            <a:pPr lvl="1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定義與性質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默克樹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TW" dirty="0" err="1" smtClean="0">
                <a:solidFill>
                  <a:schemeClr val="bg1">
                    <a:lumMod val="50000"/>
                  </a:schemeClr>
                </a:solidFill>
              </a:rPr>
              <a:t>Merkle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 Tree)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Bitcoin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區塊鏈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C8DFE-83C8-4740-94EA-E42BDF68A06D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9515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Cryptography </a:t>
            </a:r>
            <a:r>
              <a:rPr lang="zh-TW" altLang="en-US" dirty="0" smtClean="0"/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密碼學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4" name="Picture 6" descr="https://encrypted-tbn1.gstatic.com/images?q=tbn:ANd9GcTo5Tfu_9cl6vyd3OFb_ZEw4hYJ_5FueEK5x_2ya8b3C38WCW7f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97" y="1988899"/>
            <a:ext cx="3408143" cy="226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3.bp.blogspot.com/-VMt-igRYKRs/UXcN8tAHoLI/AAAAAAAAAII/lAsw2DvoXyo/s1600/17+Ways+How+to+explain+Bitcoin+to+your+grandmoth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0" t="5976" r="8061" b="6500"/>
          <a:stretch/>
        </p:blipFill>
        <p:spPr bwMode="auto">
          <a:xfrm>
            <a:off x="4346516" y="1988840"/>
            <a:ext cx="4041923" cy="22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rlv.zcache.com/bitcoin_in_cryptography_we_trust_round_stickers-r36393fe9edd24f499cfbfb72bdba064a_v9wth_8byvr_5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" t="2575" r="3756" b="3165"/>
          <a:stretch/>
        </p:blipFill>
        <p:spPr bwMode="auto">
          <a:xfrm>
            <a:off x="6555010" y="4525649"/>
            <a:ext cx="1833414" cy="187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image.spreadshirtmedia.com/image-server/v1/designs/12712340%2Cwidth%3D178%2Cheight%3D17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4" b="23820"/>
          <a:stretch/>
        </p:blipFill>
        <p:spPr bwMode="auto">
          <a:xfrm>
            <a:off x="3491884" y="4725144"/>
            <a:ext cx="2666397" cy="139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sig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" b="34765"/>
          <a:stretch/>
        </p:blipFill>
        <p:spPr bwMode="auto">
          <a:xfrm>
            <a:off x="755576" y="4504053"/>
            <a:ext cx="2232248" cy="18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1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/>
          <p:cNvSpPr txBox="1"/>
          <p:nvPr/>
        </p:nvSpPr>
        <p:spPr>
          <a:xfrm>
            <a:off x="611560" y="6381328"/>
            <a:ext cx="41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prstClr val="black"/>
                </a:solidFill>
                <a:latin typeface="Calibri"/>
                <a:ea typeface="新細明體"/>
                <a:hlinkClick r:id="rId2"/>
              </a:rPr>
              <a:t>http://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  <a:hlinkClick r:id="rId2"/>
              </a:rPr>
              <a:t>bitcoin.org/bitcoin.pdf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中本聰</a:t>
            </a:r>
            <a:endParaRPr kumimoji="0" lang="en-US" altLang="zh-TW" sz="20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Birth of Bitcoin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363272" cy="4411663"/>
          </a:xfrm>
        </p:spPr>
        <p:txBody>
          <a:bodyPr/>
          <a:lstStyle/>
          <a:p>
            <a:r>
              <a:rPr lang="en-US" altLang="zh-TW" sz="2600" dirty="0">
                <a:latin typeface="+mn-lt"/>
              </a:rPr>
              <a:t>Described by Satoshi </a:t>
            </a:r>
            <a:r>
              <a:rPr lang="en-US" altLang="zh-TW" sz="2600" dirty="0" err="1">
                <a:latin typeface="+mn-lt"/>
              </a:rPr>
              <a:t>Nakamoto</a:t>
            </a:r>
            <a:r>
              <a:rPr lang="en-US" altLang="zh-TW" sz="2600" dirty="0">
                <a:latin typeface="+mn-lt"/>
              </a:rPr>
              <a:t> (</a:t>
            </a:r>
            <a:r>
              <a:rPr lang="zh-TW" altLang="en-US" sz="2600" dirty="0">
                <a:latin typeface="+mn-lt"/>
              </a:rPr>
              <a:t>中本聰</a:t>
            </a:r>
            <a:r>
              <a:rPr lang="en-US" altLang="zh-TW" sz="2600" dirty="0">
                <a:latin typeface="+mn-lt"/>
              </a:rPr>
              <a:t>) in 2008 </a:t>
            </a:r>
          </a:p>
          <a:p>
            <a:r>
              <a:rPr lang="en-US" altLang="zh-TW" sz="2600" dirty="0">
                <a:latin typeface="+mn-lt"/>
              </a:rPr>
              <a:t>Introduced as open-source software on the evening of January 3, 2009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5" y="4785085"/>
            <a:ext cx="7476191" cy="138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5" y="3476792"/>
            <a:ext cx="7476191" cy="42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635" y="3947639"/>
            <a:ext cx="1924050" cy="81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接點 8"/>
          <p:cNvCxnSpPr/>
          <p:nvPr/>
        </p:nvCxnSpPr>
        <p:spPr>
          <a:xfrm>
            <a:off x="2727318" y="5018881"/>
            <a:ext cx="10846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2727289" y="5571331"/>
            <a:ext cx="159561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638128" y="5838031"/>
            <a:ext cx="159293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6666279" y="5838031"/>
            <a:ext cx="147004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Bitcoin Tutorial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363272" cy="4411663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800" b="1" dirty="0">
                <a:latin typeface="+mn-lt"/>
              </a:rPr>
              <a:t>How the Bitcoin protocol actually works</a:t>
            </a:r>
          </a:p>
          <a:p>
            <a:pPr lvl="1">
              <a:lnSpc>
                <a:spcPct val="95000"/>
              </a:lnSpc>
            </a:pPr>
            <a:r>
              <a:rPr lang="en-US" altLang="zh-TW" sz="2400" dirty="0">
                <a:latin typeface="+mn-lt"/>
              </a:rPr>
              <a:t>Published by Michael Nielsen on December 6, 2013</a:t>
            </a:r>
          </a:p>
          <a:p>
            <a:pPr lvl="1">
              <a:lnSpc>
                <a:spcPct val="95000"/>
              </a:lnSpc>
            </a:pPr>
            <a:r>
              <a:rPr lang="en-US" altLang="zh-TW" sz="1600" dirty="0">
                <a:latin typeface="+mn-lt"/>
                <a:hlinkClick r:id="rId2"/>
              </a:rPr>
              <a:t>http://www.michaelnielsen.org/ddi/how-the-bitcoin-protocol-actually-works</a:t>
            </a:r>
            <a:r>
              <a:rPr lang="en-US" altLang="zh-TW" sz="1600" dirty="0">
                <a:latin typeface="+mn-lt"/>
              </a:rPr>
              <a:t> </a:t>
            </a:r>
          </a:p>
          <a:p>
            <a:pPr lvl="1">
              <a:lnSpc>
                <a:spcPct val="95000"/>
              </a:lnSpc>
            </a:pPr>
            <a:r>
              <a:rPr lang="en-US" altLang="zh-TW" sz="1800" dirty="0">
                <a:latin typeface="+mn-lt"/>
              </a:rPr>
              <a:t>“This is the best explanation of the Bitcoin protocol that I have read” by Bruce </a:t>
            </a:r>
            <a:r>
              <a:rPr lang="en-US" altLang="zh-TW" sz="1800" dirty="0" err="1">
                <a:latin typeface="+mn-lt"/>
              </a:rPr>
              <a:t>Schneier</a:t>
            </a:r>
            <a:r>
              <a:rPr lang="en-US" altLang="zh-TW" sz="1800" dirty="0">
                <a:latin typeface="+mn-lt"/>
              </a:rPr>
              <a:t> </a:t>
            </a:r>
            <a:r>
              <a:rPr lang="zh-TW" altLang="en-US" sz="1800" dirty="0" smtClean="0">
                <a:latin typeface="+mn-lt"/>
              </a:rPr>
              <a:t> </a:t>
            </a:r>
            <a:r>
              <a:rPr lang="en-US" altLang="zh-TW" sz="1400" dirty="0" smtClean="0">
                <a:latin typeface="+mn-lt"/>
                <a:hlinkClick r:id="rId3"/>
              </a:rPr>
              <a:t>https</a:t>
            </a:r>
            <a:r>
              <a:rPr lang="en-US" altLang="zh-TW" sz="1400" dirty="0">
                <a:latin typeface="+mn-lt"/>
                <a:hlinkClick r:id="rId3"/>
              </a:rPr>
              <a:t>://www.schneier.com/blog/archives/2013/12/bitcoin_explana.html  </a:t>
            </a:r>
            <a:endParaRPr lang="en-US" altLang="zh-TW" sz="1200" dirty="0">
              <a:latin typeface="+mn-lt"/>
            </a:endParaRPr>
          </a:p>
          <a:p>
            <a:pPr>
              <a:lnSpc>
                <a:spcPct val="95000"/>
              </a:lnSpc>
            </a:pPr>
            <a:r>
              <a:rPr lang="en-US" altLang="zh-TW" sz="2400" dirty="0">
                <a:latin typeface="+mn-lt"/>
              </a:rPr>
              <a:t>“To understand the post, you need to be comfortable with </a:t>
            </a:r>
            <a:r>
              <a:rPr lang="en-US" altLang="zh-TW" sz="2400" b="1" dirty="0">
                <a:latin typeface="+mn-lt"/>
              </a:rPr>
              <a:t>public key cryptography</a:t>
            </a:r>
            <a:r>
              <a:rPr lang="en-US" altLang="zh-TW" sz="2400" dirty="0">
                <a:latin typeface="+mn-lt"/>
              </a:rPr>
              <a:t>, and with the closely related idea of </a:t>
            </a:r>
            <a:r>
              <a:rPr lang="en-US" altLang="zh-TW" sz="2400" b="1" dirty="0">
                <a:latin typeface="+mn-lt"/>
              </a:rPr>
              <a:t>digital signatures</a:t>
            </a:r>
            <a:r>
              <a:rPr lang="en-US" altLang="zh-TW" sz="2400" dirty="0">
                <a:latin typeface="+mn-lt"/>
              </a:rPr>
              <a:t>. I’ll also assume you’re familiar with </a:t>
            </a:r>
            <a:r>
              <a:rPr lang="en-US" altLang="zh-TW" sz="2400" b="1" dirty="0">
                <a:latin typeface="+mn-lt"/>
              </a:rPr>
              <a:t>cryptographic hashing</a:t>
            </a:r>
            <a:r>
              <a:rPr lang="en-US" altLang="zh-TW" sz="2400" dirty="0">
                <a:latin typeface="+mn-lt"/>
              </a:rPr>
              <a:t>.”</a:t>
            </a:r>
          </a:p>
          <a:p>
            <a:pPr>
              <a:lnSpc>
                <a:spcPct val="95000"/>
              </a:lnSpc>
            </a:pPr>
            <a:r>
              <a:rPr lang="en-US" altLang="zh-TW" sz="2400" dirty="0">
                <a:latin typeface="+mn-lt"/>
              </a:rPr>
              <a:t>“In the world of atoms we achieve security with devices such as locks, safes, signatures, and bank vaults. In the world of bits we achieve </a:t>
            </a:r>
            <a:r>
              <a:rPr lang="en-US" altLang="zh-TW" sz="2400" dirty="0" smtClean="0">
                <a:latin typeface="+mn-lt"/>
              </a:rPr>
              <a:t>security </a:t>
            </a:r>
            <a:r>
              <a:rPr lang="en-US" altLang="zh-TW" sz="2400" dirty="0">
                <a:latin typeface="+mn-lt"/>
              </a:rPr>
              <a:t>with </a:t>
            </a:r>
            <a:r>
              <a:rPr lang="en-US" altLang="zh-TW" sz="2400" dirty="0" smtClean="0">
                <a:latin typeface="+mn-lt"/>
              </a:rPr>
              <a:t>cryptography.</a:t>
            </a:r>
            <a:r>
              <a:rPr lang="zh-TW" altLang="en-US" sz="2400" dirty="0" smtClean="0">
                <a:latin typeface="+mn-lt"/>
              </a:rPr>
              <a:t> </a:t>
            </a:r>
            <a:r>
              <a:rPr lang="en-US" altLang="zh-TW" sz="2400" dirty="0" smtClean="0">
                <a:latin typeface="+mn-lt"/>
              </a:rPr>
              <a:t>That is why </a:t>
            </a:r>
            <a:r>
              <a:rPr lang="en-US" altLang="zh-TW" sz="2400" b="1" dirty="0">
                <a:solidFill>
                  <a:srgbClr val="0000FF"/>
                </a:solidFill>
                <a:latin typeface="+mn-lt"/>
              </a:rPr>
              <a:t>Bitcoin is at heart a cryptographic protocol</a:t>
            </a:r>
            <a:r>
              <a:rPr lang="en-US" altLang="zh-TW" sz="2400" dirty="0" smtClean="0">
                <a:latin typeface="+mn-lt"/>
              </a:rPr>
              <a:t>.”</a:t>
            </a:r>
            <a:endParaRPr lang="en-US" altLang="zh-TW" sz="24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1541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金融</a:t>
            </a:r>
            <a:r>
              <a:rPr lang="zh-TW" altLang="en-US" sz="3600" dirty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科技</a:t>
            </a: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</a:rPr>
              <a:t>密碼</a:t>
            </a: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</a:rPr>
              <a:t>元件</a:t>
            </a: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運作</a:t>
            </a:r>
            <a:r>
              <a:rPr lang="zh-TW" altLang="en-US" sz="3600" dirty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原理</a:t>
            </a: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重點新聞</a:t>
            </a:r>
            <a:endParaRPr lang="zh-TW" altLang="en-US" sz="3600" dirty="0">
              <a:solidFill>
                <a:srgbClr val="FFFFFF">
                  <a:lumMod val="50000"/>
                </a:srgbClr>
              </a:solidFill>
              <a:latin typeface="標楷體" panose="03000509000000000000" pitchFamily="65" charset="-120"/>
            </a:endParaRP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應用與演進</a:t>
            </a:r>
            <a:endParaRPr lang="zh-TW" altLang="en-US" sz="3600" dirty="0">
              <a:solidFill>
                <a:srgbClr val="FFFFFF">
                  <a:lumMod val="50000"/>
                </a:srgbClr>
              </a:solidFill>
              <a:latin typeface="標楷體" panose="03000509000000000000" pitchFamily="65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995936" y="2492899"/>
            <a:ext cx="4968552" cy="363802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</a:rPr>
              <a:t>2.1 </a:t>
            </a:r>
            <a:r>
              <a:rPr lang="zh-TW" altLang="en-US" sz="2400" b="1" dirty="0" smtClean="0"/>
              <a:t>橢圓曲線數位簽章 </a:t>
            </a:r>
            <a:r>
              <a:rPr lang="en-US" altLang="zh-TW" sz="2400" b="1" dirty="0" smtClean="0"/>
              <a:t>(ECDSA)</a:t>
            </a:r>
          </a:p>
          <a:p>
            <a:pPr lvl="1"/>
            <a:r>
              <a:rPr lang="zh-TW" altLang="en-US" b="1" dirty="0" smtClean="0"/>
              <a:t>橢圓曲線 </a:t>
            </a:r>
            <a:r>
              <a:rPr lang="en-US" altLang="zh-TW" b="1" dirty="0" smtClean="0"/>
              <a:t>(Elliptic Curve)</a:t>
            </a:r>
          </a:p>
          <a:p>
            <a:pPr lvl="1"/>
            <a:r>
              <a:rPr lang="zh-TW" altLang="en-US" b="1" dirty="0" smtClean="0"/>
              <a:t>數位簽章 </a:t>
            </a:r>
            <a:r>
              <a:rPr lang="en-US" altLang="zh-TW" b="1" dirty="0" smtClean="0"/>
              <a:t>(Digital Signature)</a:t>
            </a:r>
          </a:p>
          <a:p>
            <a:pPr lvl="1"/>
            <a:r>
              <a:rPr lang="en-US" altLang="zh-TW" b="1" dirty="0" smtClean="0"/>
              <a:t>Bitcoin </a:t>
            </a:r>
            <a:r>
              <a:rPr lang="zh-TW" altLang="en-US" b="1" dirty="0" smtClean="0"/>
              <a:t>交易 </a:t>
            </a:r>
            <a:r>
              <a:rPr lang="en-US" altLang="zh-TW" b="1" dirty="0" smtClean="0"/>
              <a:t>(Transactions)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</a:rPr>
              <a:t>2.2 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</a:rPr>
              <a:t>雜湊函數 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(Hash Function)</a:t>
            </a:r>
          </a:p>
          <a:p>
            <a:pPr lvl="1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定義與性質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默克樹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TW" dirty="0" err="1" smtClean="0">
                <a:solidFill>
                  <a:schemeClr val="bg1">
                    <a:lumMod val="50000"/>
                  </a:schemeClr>
                </a:solidFill>
              </a:rPr>
              <a:t>Merkle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 Tree)</a:t>
            </a:r>
            <a:endParaRPr lang="en-US" altLang="zh-TW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Bitcoin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區塊鏈</a:t>
            </a:r>
            <a:endParaRPr lang="en-US" altLang="zh-TW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C8DFE-83C8-4740-94EA-E42BDF68A06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1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863552"/>
            <a:ext cx="8507564" cy="587781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231740-2D55-47A7-A350-6C855C6B4950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 bwMode="auto">
          <a:xfrm>
            <a:off x="457200" y="122239"/>
            <a:ext cx="7543800" cy="64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關於講題</a:t>
            </a:r>
            <a:endParaRPr kumimoji="1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330066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195736" y="6381328"/>
            <a:ext cx="5965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3"/>
              </a:rPr>
              <a:t>http://technews.tw/2016/04/10/blockchain-applied-on-wall-street</a:t>
            </a:r>
            <a:endParaRPr kumimoji="0" lang="zh-TW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47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 smtClean="0"/>
              <a:t>Group</a:t>
            </a:r>
            <a:r>
              <a:rPr lang="en-US" altLang="zh-TW" sz="4000" dirty="0">
                <a:solidFill>
                  <a:srgbClr val="330066"/>
                </a:solidFill>
              </a:rPr>
              <a:t> </a:t>
            </a:r>
            <a:r>
              <a:rPr lang="zh-TW" altLang="en-US" sz="4000" dirty="0" smtClean="0">
                <a:solidFill>
                  <a:srgbClr val="330066"/>
                </a:solidFill>
              </a:rPr>
              <a:t> </a:t>
            </a:r>
            <a:r>
              <a:rPr lang="zh-TW" altLang="en-US" sz="4000" dirty="0" smtClean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群</a:t>
            </a:r>
            <a:endParaRPr lang="en-US" altLang="zh-TW" sz="4000" dirty="0" smtClean="0"/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91275"/>
            <a:ext cx="8507288" cy="473407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300"/>
              </a:spcAft>
            </a:pPr>
            <a:r>
              <a:rPr lang="en-US" altLang="zh-TW" b="1" u="sng" dirty="0" smtClean="0"/>
              <a:t>Definition</a:t>
            </a:r>
            <a:r>
              <a:rPr lang="en-US" altLang="zh-TW" dirty="0" smtClean="0"/>
              <a:t>  A </a:t>
            </a:r>
            <a:r>
              <a:rPr lang="en-US" altLang="zh-TW" b="1" dirty="0" smtClean="0">
                <a:solidFill>
                  <a:schemeClr val="tx2"/>
                </a:solidFill>
              </a:rPr>
              <a:t>group</a:t>
            </a:r>
            <a:r>
              <a:rPr lang="en-US" altLang="zh-TW" dirty="0" smtClean="0"/>
              <a:t> (</a:t>
            </a:r>
            <a:r>
              <a:rPr lang="en-US" altLang="zh-TW" i="1" dirty="0" smtClean="0"/>
              <a:t>G</a:t>
            </a:r>
            <a:r>
              <a:rPr lang="en-US" altLang="zh-TW" dirty="0" smtClean="0"/>
              <a:t>, </a:t>
            </a:r>
            <a:r>
              <a:rPr lang="en-US" altLang="zh-TW" dirty="0" smtClean="0">
                <a:sym typeface="Symbol" pitchFamily="18" charset="2"/>
              </a:rPr>
              <a:t></a:t>
            </a:r>
            <a:r>
              <a:rPr lang="en-US" altLang="zh-TW" dirty="0" smtClean="0"/>
              <a:t>) is a set </a:t>
            </a:r>
            <a:r>
              <a:rPr lang="en-US" altLang="zh-TW" i="1" dirty="0" smtClean="0"/>
              <a:t>G</a:t>
            </a:r>
            <a:r>
              <a:rPr lang="en-US" altLang="zh-TW" dirty="0" smtClean="0"/>
              <a:t> with an operation </a:t>
            </a:r>
            <a:r>
              <a:rPr lang="en-US" altLang="zh-TW" dirty="0" smtClean="0">
                <a:sym typeface="Symbol" pitchFamily="18" charset="2"/>
              </a:rPr>
              <a:t> , such that the following conditions are satisfied</a:t>
            </a:r>
            <a:r>
              <a:rPr lang="zh-TW" altLang="en-US" dirty="0" smtClean="0">
                <a:sym typeface="Symbol" pitchFamily="18" charset="2"/>
              </a:rPr>
              <a:t>：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spcAft>
                <a:spcPts val="900"/>
              </a:spcAft>
              <a:buFont typeface="Wingdings" pitchFamily="2" charset="2"/>
              <a:buAutoNum type="arabicParenR"/>
            </a:pPr>
            <a:r>
              <a:rPr lang="en-US" altLang="zh-TW" u="sng" dirty="0" smtClean="0"/>
              <a:t>Closure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i="1" dirty="0" smtClean="0"/>
              <a:t>a </a:t>
            </a:r>
            <a:r>
              <a:rPr lang="en-US" altLang="zh-TW" dirty="0" smtClean="0">
                <a:sym typeface="Symbol" pitchFamily="18" charset="2"/>
              </a:rPr>
              <a:t> </a:t>
            </a:r>
            <a:r>
              <a:rPr lang="en-US" altLang="zh-TW" i="1" dirty="0" smtClean="0">
                <a:sym typeface="Symbol" pitchFamily="18" charset="2"/>
              </a:rPr>
              <a:t>b</a:t>
            </a:r>
            <a:r>
              <a:rPr lang="en-US" altLang="zh-TW" dirty="0" smtClean="0">
                <a:sym typeface="Symbol" pitchFamily="18" charset="2"/>
              </a:rPr>
              <a:t>  </a:t>
            </a:r>
            <a:r>
              <a:rPr lang="en-US" altLang="zh-TW" i="1" dirty="0" smtClean="0">
                <a:sym typeface="Symbol" pitchFamily="18" charset="2"/>
              </a:rPr>
              <a:t>G  </a:t>
            </a:r>
            <a:r>
              <a:rPr lang="en-US" altLang="zh-TW" dirty="0" smtClean="0"/>
              <a:t>for all 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, 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Symbol" pitchFamily="18" charset="2"/>
              </a:rPr>
              <a:t> </a:t>
            </a:r>
            <a:r>
              <a:rPr lang="en-US" altLang="zh-TW" i="1" dirty="0" smtClean="0">
                <a:sym typeface="Symbol" pitchFamily="18" charset="2"/>
              </a:rPr>
              <a:t>G</a:t>
            </a:r>
            <a:r>
              <a:rPr lang="en-US" altLang="zh-TW" dirty="0" smtClean="0">
                <a:sym typeface="Symbol" pitchFamily="18" charset="2"/>
              </a:rPr>
              <a:t> </a:t>
            </a:r>
            <a:endParaRPr lang="en-US" altLang="zh-TW" i="1" dirty="0" smtClean="0">
              <a:sym typeface="Symbol" pitchFamily="18" charset="2"/>
            </a:endParaRPr>
          </a:p>
          <a:p>
            <a:pPr lvl="1">
              <a:lnSpc>
                <a:spcPct val="90000"/>
              </a:lnSpc>
              <a:spcBef>
                <a:spcPts val="600"/>
              </a:spcBef>
              <a:spcAft>
                <a:spcPts val="900"/>
              </a:spcAft>
              <a:buFont typeface="Wingdings" pitchFamily="2" charset="2"/>
              <a:buAutoNum type="arabicParenR"/>
            </a:pPr>
            <a:r>
              <a:rPr lang="en-US" altLang="zh-TW" u="sng" dirty="0" smtClean="0"/>
              <a:t>Associativity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i="1" dirty="0" smtClean="0">
                <a:sym typeface="Symbol" pitchFamily="18" charset="2"/>
              </a:rPr>
              <a:t>a</a:t>
            </a:r>
            <a:r>
              <a:rPr lang="en-US" altLang="zh-TW" sz="1600" baseline="-25000" dirty="0" smtClean="0">
                <a:sym typeface="Symbol" pitchFamily="18" charset="2"/>
              </a:rPr>
              <a:t> </a:t>
            </a:r>
            <a:r>
              <a:rPr lang="en-US" altLang="zh-TW" dirty="0" smtClean="0">
                <a:sym typeface="Symbol" pitchFamily="18" charset="2"/>
              </a:rPr>
              <a:t></a:t>
            </a:r>
            <a:r>
              <a:rPr lang="en-US" altLang="zh-TW" sz="1600" baseline="-25000" dirty="0">
                <a:solidFill>
                  <a:srgbClr val="000000"/>
                </a:solidFill>
                <a:cs typeface="+mn-cs"/>
                <a:sym typeface="Symbol" pitchFamily="18" charset="2"/>
              </a:rPr>
              <a:t> </a:t>
            </a:r>
            <a:r>
              <a:rPr lang="en-US" altLang="zh-TW" dirty="0" smtClean="0">
                <a:sym typeface="Symbol" pitchFamily="18" charset="2"/>
              </a:rPr>
              <a:t>(</a:t>
            </a:r>
            <a:r>
              <a:rPr lang="en-US" altLang="zh-TW" i="1" dirty="0" smtClean="0">
                <a:sym typeface="Symbol" pitchFamily="18" charset="2"/>
              </a:rPr>
              <a:t>b</a:t>
            </a:r>
            <a:r>
              <a:rPr lang="en-US" altLang="zh-TW" sz="1600" baseline="-25000" dirty="0">
                <a:solidFill>
                  <a:srgbClr val="000000"/>
                </a:solidFill>
                <a:cs typeface="+mn-cs"/>
                <a:sym typeface="Symbol" pitchFamily="18" charset="2"/>
              </a:rPr>
              <a:t> </a:t>
            </a:r>
            <a:r>
              <a:rPr lang="en-US" altLang="zh-TW" dirty="0" smtClean="0">
                <a:sym typeface="Symbol" pitchFamily="18" charset="2"/>
              </a:rPr>
              <a:t></a:t>
            </a:r>
            <a:r>
              <a:rPr lang="en-US" altLang="zh-TW" sz="1600" baseline="-25000" dirty="0">
                <a:solidFill>
                  <a:srgbClr val="000000"/>
                </a:solidFill>
                <a:cs typeface="+mn-cs"/>
                <a:sym typeface="Symbol" pitchFamily="18" charset="2"/>
              </a:rPr>
              <a:t> </a:t>
            </a:r>
            <a:r>
              <a:rPr lang="en-US" altLang="zh-TW" i="1" dirty="0" smtClean="0">
                <a:sym typeface="Symbol" pitchFamily="18" charset="2"/>
              </a:rPr>
              <a:t>c</a:t>
            </a:r>
            <a:r>
              <a:rPr lang="en-US" altLang="zh-TW" dirty="0" smtClean="0">
                <a:sym typeface="Symbol" pitchFamily="18" charset="2"/>
              </a:rPr>
              <a:t>) = (</a:t>
            </a:r>
            <a:r>
              <a:rPr lang="en-US" altLang="zh-TW" i="1" dirty="0" smtClean="0">
                <a:sym typeface="Symbol" pitchFamily="18" charset="2"/>
              </a:rPr>
              <a:t>a</a:t>
            </a:r>
            <a:r>
              <a:rPr lang="en-US" altLang="zh-TW" sz="1600" baseline="-25000" dirty="0">
                <a:solidFill>
                  <a:srgbClr val="000000"/>
                </a:solidFill>
                <a:cs typeface="+mn-cs"/>
                <a:sym typeface="Symbol" pitchFamily="18" charset="2"/>
              </a:rPr>
              <a:t> </a:t>
            </a:r>
            <a:r>
              <a:rPr lang="en-US" altLang="zh-TW" dirty="0" smtClean="0">
                <a:sym typeface="Symbol" pitchFamily="18" charset="2"/>
              </a:rPr>
              <a:t></a:t>
            </a:r>
            <a:r>
              <a:rPr lang="en-US" altLang="zh-TW" sz="1600" baseline="-25000" dirty="0">
                <a:solidFill>
                  <a:srgbClr val="000000"/>
                </a:solidFill>
                <a:cs typeface="+mn-cs"/>
                <a:sym typeface="Symbol" pitchFamily="18" charset="2"/>
              </a:rPr>
              <a:t> </a:t>
            </a:r>
            <a:r>
              <a:rPr lang="en-US" altLang="zh-TW" i="1" dirty="0" smtClean="0">
                <a:sym typeface="Symbol" pitchFamily="18" charset="2"/>
              </a:rPr>
              <a:t>b</a:t>
            </a:r>
            <a:r>
              <a:rPr lang="en-US" altLang="zh-TW" dirty="0" smtClean="0">
                <a:sym typeface="Symbol" pitchFamily="18" charset="2"/>
              </a:rPr>
              <a:t>)</a:t>
            </a:r>
            <a:r>
              <a:rPr lang="en-US" altLang="zh-TW" sz="1600" baseline="-25000" dirty="0">
                <a:solidFill>
                  <a:srgbClr val="000000"/>
                </a:solidFill>
                <a:cs typeface="+mn-cs"/>
                <a:sym typeface="Symbol" pitchFamily="18" charset="2"/>
              </a:rPr>
              <a:t> </a:t>
            </a:r>
            <a:r>
              <a:rPr lang="en-US" altLang="zh-TW" dirty="0" smtClean="0">
                <a:sym typeface="Symbol" pitchFamily="18" charset="2"/>
              </a:rPr>
              <a:t></a:t>
            </a:r>
            <a:r>
              <a:rPr lang="en-US" altLang="zh-TW" sz="1600" baseline="-25000" dirty="0">
                <a:solidFill>
                  <a:srgbClr val="000000"/>
                </a:solidFill>
                <a:cs typeface="+mn-cs"/>
                <a:sym typeface="Symbol" pitchFamily="18" charset="2"/>
              </a:rPr>
              <a:t> </a:t>
            </a:r>
            <a:r>
              <a:rPr lang="en-US" altLang="zh-TW" i="1" dirty="0" smtClean="0">
                <a:sym typeface="Symbol" pitchFamily="18" charset="2"/>
              </a:rPr>
              <a:t>c</a:t>
            </a:r>
            <a:r>
              <a:rPr lang="en-US" altLang="zh-TW" baseline="-25000" dirty="0" smtClean="0">
                <a:sym typeface="Symbol" pitchFamily="18" charset="2"/>
              </a:rPr>
              <a:t>  </a:t>
            </a:r>
            <a:r>
              <a:rPr lang="en-US" altLang="zh-TW" dirty="0" smtClean="0"/>
              <a:t>for all</a:t>
            </a:r>
            <a:r>
              <a:rPr lang="en-US" altLang="zh-TW" baseline="-25000" dirty="0" smtClean="0"/>
              <a:t> 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,</a:t>
            </a:r>
            <a:r>
              <a:rPr lang="en-US" altLang="zh-TW" sz="1600" baseline="-25000" dirty="0">
                <a:solidFill>
                  <a:srgbClr val="000000"/>
                </a:solidFill>
                <a:cs typeface="+mn-cs"/>
                <a:sym typeface="Symbol" pitchFamily="18" charset="2"/>
              </a:rPr>
              <a:t> </a:t>
            </a:r>
            <a:r>
              <a:rPr lang="en-US" altLang="zh-TW" i="1" dirty="0" smtClean="0"/>
              <a:t>b</a:t>
            </a:r>
            <a:r>
              <a:rPr lang="en-US" altLang="zh-TW" dirty="0" smtClean="0"/>
              <a:t>,</a:t>
            </a:r>
            <a:r>
              <a:rPr lang="en-US" altLang="zh-TW" sz="1600" baseline="-25000" dirty="0">
                <a:solidFill>
                  <a:srgbClr val="000000"/>
                </a:solidFill>
                <a:cs typeface="+mn-cs"/>
                <a:sym typeface="Symbol" pitchFamily="18" charset="2"/>
              </a:rPr>
              <a:t> </a:t>
            </a:r>
            <a:r>
              <a:rPr lang="en-US" altLang="zh-TW" i="1" dirty="0" smtClean="0"/>
              <a:t>c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Symbol" pitchFamily="18" charset="2"/>
              </a:rPr>
              <a:t> </a:t>
            </a:r>
            <a:r>
              <a:rPr lang="en-US" altLang="zh-TW" i="1" dirty="0" smtClean="0">
                <a:sym typeface="Symbol" pitchFamily="18" charset="2"/>
              </a:rPr>
              <a:t>G</a:t>
            </a:r>
            <a:r>
              <a:rPr lang="en-US" altLang="zh-TW" dirty="0" smtClean="0">
                <a:sym typeface="Symbol" pitchFamily="18" charset="2"/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spcAft>
                <a:spcPts val="900"/>
              </a:spcAft>
              <a:buFont typeface="Wingdings" pitchFamily="2" charset="2"/>
              <a:buAutoNum type="arabicParenR"/>
            </a:pPr>
            <a:r>
              <a:rPr lang="en-US" altLang="zh-TW" u="sng" dirty="0" smtClean="0"/>
              <a:t>Identity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/>
              <a:t>T</a:t>
            </a:r>
            <a:r>
              <a:rPr lang="en-US" altLang="zh-TW" dirty="0" smtClean="0"/>
              <a:t>here is an element</a:t>
            </a:r>
            <a:r>
              <a:rPr lang="en-US" altLang="zh-TW" baseline="-25000" dirty="0" smtClean="0"/>
              <a:t>  </a:t>
            </a:r>
            <a:r>
              <a:rPr lang="en-US" altLang="zh-TW" i="1" dirty="0" smtClean="0"/>
              <a:t>e</a:t>
            </a:r>
            <a:r>
              <a:rPr lang="en-US" altLang="zh-TW" baseline="-25000" dirty="0" smtClean="0"/>
              <a:t> </a:t>
            </a:r>
            <a:r>
              <a:rPr lang="en-US" altLang="zh-TW" dirty="0" smtClean="0">
                <a:sym typeface="Symbol" pitchFamily="18" charset="2"/>
              </a:rPr>
              <a:t></a:t>
            </a:r>
            <a:r>
              <a:rPr lang="en-US" altLang="zh-TW" baseline="-25000" dirty="0" smtClean="0">
                <a:sym typeface="Symbol" pitchFamily="18" charset="2"/>
              </a:rPr>
              <a:t> </a:t>
            </a:r>
            <a:r>
              <a:rPr lang="en-US" altLang="zh-TW" i="1" dirty="0" smtClean="0">
                <a:sym typeface="Symbol" pitchFamily="18" charset="2"/>
              </a:rPr>
              <a:t>G</a:t>
            </a:r>
            <a:r>
              <a:rPr lang="en-US" altLang="zh-TW" dirty="0" smtClean="0">
                <a:sym typeface="Symbol" pitchFamily="18" charset="2"/>
              </a:rPr>
              <a:t>  such that         </a:t>
            </a:r>
            <a:r>
              <a:rPr lang="en-US" altLang="zh-TW" i="1" dirty="0" smtClean="0">
                <a:sym typeface="Symbol" pitchFamily="18" charset="2"/>
              </a:rPr>
              <a:t>a</a:t>
            </a:r>
            <a:r>
              <a:rPr lang="en-US" altLang="zh-TW" dirty="0" smtClean="0">
                <a:sym typeface="Symbol" pitchFamily="18" charset="2"/>
              </a:rPr>
              <a:t> = </a:t>
            </a:r>
            <a:r>
              <a:rPr lang="en-US" altLang="zh-TW" i="1" dirty="0" smtClean="0">
                <a:sym typeface="Symbol" pitchFamily="18" charset="2"/>
              </a:rPr>
              <a:t>a</a:t>
            </a:r>
            <a:r>
              <a:rPr lang="en-US" altLang="zh-TW" dirty="0" smtClean="0">
                <a:sym typeface="Symbol" pitchFamily="18" charset="2"/>
              </a:rPr>
              <a:t>  </a:t>
            </a:r>
            <a:r>
              <a:rPr lang="en-US" altLang="zh-TW" i="1" dirty="0" smtClean="0">
                <a:sym typeface="Symbol" pitchFamily="18" charset="2"/>
              </a:rPr>
              <a:t>e</a:t>
            </a:r>
            <a:r>
              <a:rPr lang="en-US" altLang="zh-TW" dirty="0" smtClean="0">
                <a:sym typeface="Symbol" pitchFamily="18" charset="2"/>
              </a:rPr>
              <a:t> = </a:t>
            </a:r>
            <a:r>
              <a:rPr lang="en-US" altLang="zh-TW" i="1" dirty="0" smtClean="0">
                <a:sym typeface="Symbol" pitchFamily="18" charset="2"/>
              </a:rPr>
              <a:t>e</a:t>
            </a:r>
            <a:r>
              <a:rPr lang="en-US" altLang="zh-TW" dirty="0" smtClean="0">
                <a:sym typeface="Symbol" pitchFamily="18" charset="2"/>
              </a:rPr>
              <a:t>  </a:t>
            </a:r>
            <a:r>
              <a:rPr lang="en-US" altLang="zh-TW" i="1" dirty="0" smtClean="0">
                <a:sym typeface="Symbol" pitchFamily="18" charset="2"/>
              </a:rPr>
              <a:t>a</a:t>
            </a:r>
            <a:r>
              <a:rPr lang="en-US" altLang="zh-TW" dirty="0" smtClean="0">
                <a:sym typeface="Symbol" pitchFamily="18" charset="2"/>
              </a:rPr>
              <a:t>  for each  </a:t>
            </a:r>
            <a:r>
              <a:rPr lang="en-US" altLang="zh-TW" i="1" dirty="0" smtClean="0">
                <a:sym typeface="Symbol" pitchFamily="18" charset="2"/>
              </a:rPr>
              <a:t>a</a:t>
            </a:r>
            <a:r>
              <a:rPr lang="en-US" altLang="zh-TW" dirty="0" smtClean="0">
                <a:sym typeface="Symbol" pitchFamily="18" charset="2"/>
              </a:rPr>
              <a:t>  </a:t>
            </a:r>
            <a:r>
              <a:rPr lang="en-US" altLang="zh-TW" i="1" dirty="0" smtClean="0">
                <a:sym typeface="Symbol" pitchFamily="18" charset="2"/>
              </a:rPr>
              <a:t>G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  <a:spcAft>
                <a:spcPts val="900"/>
              </a:spcAft>
              <a:buFont typeface="Wingdings" pitchFamily="2" charset="2"/>
              <a:buAutoNum type="arabicParenR"/>
            </a:pPr>
            <a:r>
              <a:rPr lang="en-US" altLang="zh-TW" u="sng" dirty="0" smtClean="0"/>
              <a:t>Inverse</a:t>
            </a:r>
            <a:r>
              <a:rPr lang="zh-TW" altLang="en-US" dirty="0"/>
              <a:t> </a:t>
            </a:r>
            <a:r>
              <a:rPr lang="zh-TW" altLang="en-US" dirty="0" smtClean="0"/>
              <a:t> </a:t>
            </a:r>
            <a:r>
              <a:rPr lang="en-US" altLang="zh-TW" dirty="0"/>
              <a:t>F</a:t>
            </a:r>
            <a:r>
              <a:rPr lang="en-US" altLang="zh-TW" dirty="0" smtClean="0"/>
              <a:t>or each</a:t>
            </a:r>
            <a:r>
              <a:rPr lang="en-US" altLang="zh-TW" baseline="-25000" dirty="0" smtClean="0"/>
              <a:t>  </a:t>
            </a:r>
            <a:r>
              <a:rPr lang="en-US" altLang="zh-TW" i="1" dirty="0" smtClean="0"/>
              <a:t>a</a:t>
            </a:r>
            <a:r>
              <a:rPr lang="en-US" altLang="zh-TW" baseline="-25000" dirty="0" smtClean="0"/>
              <a:t> </a:t>
            </a:r>
            <a:r>
              <a:rPr lang="en-US" altLang="zh-TW" dirty="0" smtClean="0">
                <a:sym typeface="Symbol" pitchFamily="18" charset="2"/>
              </a:rPr>
              <a:t></a:t>
            </a:r>
            <a:r>
              <a:rPr lang="en-US" altLang="zh-TW" baseline="-25000" dirty="0" smtClean="0">
                <a:sym typeface="Symbol" pitchFamily="18" charset="2"/>
              </a:rPr>
              <a:t> </a:t>
            </a:r>
            <a:r>
              <a:rPr lang="en-US" altLang="zh-TW" i="1" dirty="0" smtClean="0">
                <a:sym typeface="Symbol" pitchFamily="18" charset="2"/>
              </a:rPr>
              <a:t>G</a:t>
            </a:r>
            <a:r>
              <a:rPr lang="en-US" altLang="zh-TW" dirty="0" smtClean="0">
                <a:sym typeface="Symbol" pitchFamily="18" charset="2"/>
              </a:rPr>
              <a:t>,  there is an element</a:t>
            </a:r>
            <a:r>
              <a:rPr lang="en-US" altLang="zh-TW" baseline="-25000" dirty="0" smtClean="0">
                <a:sym typeface="Symbol" pitchFamily="18" charset="2"/>
              </a:rPr>
              <a:t>  </a:t>
            </a:r>
            <a:r>
              <a:rPr lang="en-US" altLang="zh-TW" i="1" dirty="0" smtClean="0">
                <a:sym typeface="Symbol" pitchFamily="18" charset="2"/>
              </a:rPr>
              <a:t>b</a:t>
            </a:r>
            <a:r>
              <a:rPr lang="en-US" altLang="zh-TW" baseline="-25000" dirty="0" smtClean="0">
                <a:sym typeface="Symbol" pitchFamily="18" charset="2"/>
              </a:rPr>
              <a:t> </a:t>
            </a:r>
            <a:r>
              <a:rPr lang="en-US" altLang="zh-TW" dirty="0" smtClean="0">
                <a:sym typeface="Symbol" pitchFamily="18" charset="2"/>
              </a:rPr>
              <a:t></a:t>
            </a:r>
            <a:r>
              <a:rPr lang="en-US" altLang="zh-TW" baseline="-25000" dirty="0" smtClean="0">
                <a:sym typeface="Symbol" pitchFamily="18" charset="2"/>
              </a:rPr>
              <a:t> </a:t>
            </a:r>
            <a:r>
              <a:rPr lang="en-US" altLang="zh-TW" i="1" dirty="0" smtClean="0">
                <a:sym typeface="Symbol" pitchFamily="18" charset="2"/>
              </a:rPr>
              <a:t>G</a:t>
            </a:r>
            <a:r>
              <a:rPr lang="en-US" altLang="zh-TW" dirty="0" smtClean="0">
                <a:sym typeface="Symbol" pitchFamily="18" charset="2"/>
              </a:rPr>
              <a:t>  such that  </a:t>
            </a:r>
            <a:r>
              <a:rPr lang="en-US" altLang="zh-TW" i="1" dirty="0" smtClean="0">
                <a:sym typeface="Symbol" pitchFamily="18" charset="2"/>
              </a:rPr>
              <a:t>a</a:t>
            </a:r>
            <a:r>
              <a:rPr lang="en-US" altLang="zh-TW" dirty="0" smtClean="0">
                <a:sym typeface="Symbol" pitchFamily="18" charset="2"/>
              </a:rPr>
              <a:t>  </a:t>
            </a:r>
            <a:r>
              <a:rPr lang="en-US" altLang="zh-TW" i="1" dirty="0" smtClean="0">
                <a:sym typeface="Symbol" pitchFamily="18" charset="2"/>
              </a:rPr>
              <a:t>b</a:t>
            </a:r>
            <a:r>
              <a:rPr lang="en-US" altLang="zh-TW" dirty="0" smtClean="0">
                <a:sym typeface="Symbol" pitchFamily="18" charset="2"/>
              </a:rPr>
              <a:t> = </a:t>
            </a:r>
            <a:r>
              <a:rPr lang="en-US" altLang="zh-TW" i="1" dirty="0" smtClean="0">
                <a:sym typeface="Symbol" pitchFamily="18" charset="2"/>
              </a:rPr>
              <a:t>b</a:t>
            </a:r>
            <a:r>
              <a:rPr lang="en-US" altLang="zh-TW" dirty="0" smtClean="0">
                <a:sym typeface="Symbol" pitchFamily="18" charset="2"/>
              </a:rPr>
              <a:t>  </a:t>
            </a:r>
            <a:r>
              <a:rPr lang="en-US" altLang="zh-TW" i="1" dirty="0" smtClean="0">
                <a:sym typeface="Symbol" pitchFamily="18" charset="2"/>
              </a:rPr>
              <a:t>a</a:t>
            </a:r>
            <a:r>
              <a:rPr lang="en-US" altLang="zh-TW" dirty="0" smtClean="0">
                <a:sym typeface="Symbol" pitchFamily="18" charset="2"/>
              </a:rPr>
              <a:t> = </a:t>
            </a:r>
            <a:r>
              <a:rPr lang="en-US" altLang="zh-TW" i="1" dirty="0" smtClean="0">
                <a:sym typeface="Symbol" pitchFamily="18" charset="2"/>
              </a:rPr>
              <a:t>e</a:t>
            </a:r>
            <a:endParaRPr lang="en-US" altLang="zh-TW" dirty="0" smtClean="0"/>
          </a:p>
        </p:txBody>
      </p:sp>
      <p:sp>
        <p:nvSpPr>
          <p:cNvPr id="6148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2DC62CCD-E8D0-4095-949A-0C58DA3E9221}" type="slidenum">
              <a:rPr kumimoji="0" lang="en-US" altLang="zh-TW" smtClean="0">
                <a:solidFill>
                  <a:srgbClr val="000000"/>
                </a:solidFill>
              </a:rPr>
              <a:pPr eaLnBrk="1" hangingPunct="1"/>
              <a:t>20</a:t>
            </a:fld>
            <a:endParaRPr kumimoji="0"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86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80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80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80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7" dur="500"/>
                                        <p:tgtEl>
                                          <p:spTgt spid="180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 smtClean="0"/>
              <a:t>Group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79"/>
            <a:ext cx="8507288" cy="4806081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en-US" altLang="zh-TW" b="1" u="sng" dirty="0" smtClean="0"/>
              <a:t>Example</a:t>
            </a:r>
            <a:r>
              <a:rPr lang="en-US" altLang="zh-TW" dirty="0" smtClean="0"/>
              <a:t>  Each of the following sets with the specified operation is a group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b="1" i="1" dirty="0" smtClean="0"/>
              <a:t>Z</a:t>
            </a:r>
            <a:r>
              <a:rPr lang="en-US" altLang="zh-TW" dirty="0" smtClean="0"/>
              <a:t>,</a:t>
            </a:r>
            <a:r>
              <a:rPr lang="en-US" altLang="zh-TW" b="1" i="1" dirty="0" smtClean="0"/>
              <a:t> Q</a:t>
            </a:r>
            <a:r>
              <a:rPr lang="en-US" altLang="zh-TW" dirty="0" smtClean="0"/>
              <a:t>,</a:t>
            </a:r>
            <a:r>
              <a:rPr lang="en-US" altLang="zh-TW" b="1" i="1" dirty="0" smtClean="0"/>
              <a:t> R</a:t>
            </a:r>
            <a:r>
              <a:rPr lang="en-US" altLang="zh-TW" dirty="0" smtClean="0"/>
              <a:t>,</a:t>
            </a:r>
            <a:r>
              <a:rPr lang="en-US" altLang="zh-TW" b="1" i="1" dirty="0" smtClean="0"/>
              <a:t> C</a:t>
            </a:r>
            <a:r>
              <a:rPr lang="en-US" altLang="zh-TW" dirty="0" smtClean="0"/>
              <a:t>  with + (addition)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b="1" i="1" dirty="0" smtClean="0"/>
              <a:t>Q</a:t>
            </a:r>
            <a:r>
              <a:rPr lang="en-US" altLang="zh-TW" dirty="0" smtClean="0"/>
              <a:t>*, </a:t>
            </a:r>
            <a:r>
              <a:rPr lang="en-US" altLang="zh-TW" b="1" i="1" dirty="0" smtClean="0"/>
              <a:t>R</a:t>
            </a:r>
            <a:r>
              <a:rPr lang="en-US" altLang="zh-TW" dirty="0" smtClean="0"/>
              <a:t>*, </a:t>
            </a:r>
            <a:r>
              <a:rPr lang="en-US" altLang="zh-TW" b="1" i="1" dirty="0" smtClean="0"/>
              <a:t>C*</a:t>
            </a:r>
            <a:r>
              <a:rPr lang="en-US" altLang="zh-TW" dirty="0" smtClean="0"/>
              <a:t>  </a:t>
            </a:r>
            <a:r>
              <a:rPr lang="en-US" altLang="zh-TW" dirty="0" smtClean="0">
                <a:sym typeface="Symbol" pitchFamily="18" charset="2"/>
              </a:rPr>
              <a:t>with </a:t>
            </a:r>
            <a:r>
              <a:rPr lang="en-US" altLang="zh-TW" b="1" dirty="0" smtClean="0">
                <a:sym typeface="Symbol" pitchFamily="18" charset="2"/>
              </a:rPr>
              <a:t></a:t>
            </a:r>
            <a:r>
              <a:rPr lang="en-US" altLang="zh-TW" dirty="0" smtClean="0">
                <a:sym typeface="Symbol" pitchFamily="18" charset="2"/>
              </a:rPr>
              <a:t> (multiplication)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dirty="0" smtClean="0"/>
              <a:t>5</a:t>
            </a:r>
            <a:r>
              <a:rPr lang="en-US" altLang="zh-TW" b="1" i="1" dirty="0" smtClean="0"/>
              <a:t>Z</a:t>
            </a:r>
            <a:r>
              <a:rPr lang="en-US" altLang="zh-TW" dirty="0" smtClean="0"/>
              <a:t> = {</a:t>
            </a:r>
            <a:r>
              <a:rPr lang="en-US" altLang="zh-TW" baseline="-25000" dirty="0" smtClean="0"/>
              <a:t> </a:t>
            </a:r>
            <a:r>
              <a:rPr lang="en-US" altLang="zh-TW" dirty="0" smtClean="0"/>
              <a:t>5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 | </a:t>
            </a:r>
            <a:r>
              <a:rPr lang="en-US" altLang="zh-TW" i="1" dirty="0" smtClean="0"/>
              <a:t>a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Symbol" pitchFamily="18" charset="2"/>
              </a:rPr>
              <a:t> </a:t>
            </a:r>
            <a:r>
              <a:rPr lang="en-US" altLang="zh-TW" b="1" i="1" dirty="0" smtClean="0">
                <a:sym typeface="Symbol" pitchFamily="18" charset="2"/>
              </a:rPr>
              <a:t>Z</a:t>
            </a:r>
            <a:r>
              <a:rPr lang="en-US" altLang="zh-TW" i="1" dirty="0" smtClean="0">
                <a:sym typeface="Symbol" pitchFamily="18" charset="2"/>
              </a:rPr>
              <a:t> </a:t>
            </a:r>
            <a:r>
              <a:rPr lang="en-US" altLang="zh-TW" dirty="0" smtClean="0">
                <a:sym typeface="Symbol" pitchFamily="18" charset="2"/>
              </a:rPr>
              <a:t>}  </a:t>
            </a:r>
            <a:r>
              <a:rPr lang="en-US" altLang="zh-TW" dirty="0" smtClean="0"/>
              <a:t>with +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dirty="0" smtClean="0"/>
              <a:t>{1, -1}  with </a:t>
            </a:r>
            <a:r>
              <a:rPr lang="en-US" altLang="zh-TW" b="1" dirty="0" smtClean="0">
                <a:sym typeface="Symbol" pitchFamily="18" charset="2"/>
              </a:rPr>
              <a:t></a:t>
            </a:r>
            <a:endParaRPr lang="en-US" altLang="zh-TW" b="1" dirty="0" smtClean="0"/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b="1" i="1" dirty="0" smtClean="0"/>
              <a:t>Z</a:t>
            </a:r>
            <a:r>
              <a:rPr lang="en-US" altLang="zh-TW" baseline="-25000" dirty="0" smtClean="0"/>
              <a:t>6</a:t>
            </a:r>
            <a:r>
              <a:rPr lang="en-US" altLang="zh-TW" dirty="0" smtClean="0"/>
              <a:t> = {0, 1, 2, 3, 4, 5}</a:t>
            </a:r>
            <a:r>
              <a:rPr lang="en-US" altLang="zh-TW" i="1" dirty="0" smtClean="0"/>
              <a:t>  </a:t>
            </a:r>
            <a:r>
              <a:rPr lang="en-US" altLang="zh-TW" dirty="0" smtClean="0"/>
              <a:t>with + modulo 6</a:t>
            </a:r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b="1" i="1" dirty="0" smtClean="0">
                <a:solidFill>
                  <a:srgbClr val="000000"/>
                </a:solidFill>
              </a:rPr>
              <a:t>Z</a:t>
            </a:r>
            <a:r>
              <a:rPr lang="en-US" altLang="zh-TW" baseline="-25000" dirty="0" smtClean="0">
                <a:solidFill>
                  <a:srgbClr val="000000"/>
                </a:solidFill>
              </a:rPr>
              <a:t>7</a:t>
            </a:r>
            <a:r>
              <a:rPr lang="en-US" altLang="zh-TW" dirty="0" smtClean="0">
                <a:solidFill>
                  <a:srgbClr val="000000"/>
                </a:solidFill>
              </a:rPr>
              <a:t>* </a:t>
            </a:r>
            <a:r>
              <a:rPr lang="en-US" altLang="zh-TW" dirty="0">
                <a:solidFill>
                  <a:srgbClr val="000000"/>
                </a:solidFill>
              </a:rPr>
              <a:t>= </a:t>
            </a:r>
            <a:r>
              <a:rPr lang="en-US" altLang="zh-TW" dirty="0" smtClean="0">
                <a:solidFill>
                  <a:srgbClr val="000000"/>
                </a:solidFill>
              </a:rPr>
              <a:t>{1</a:t>
            </a:r>
            <a:r>
              <a:rPr lang="en-US" altLang="zh-TW" dirty="0">
                <a:solidFill>
                  <a:srgbClr val="000000"/>
                </a:solidFill>
              </a:rPr>
              <a:t>, 2, 3, 4, </a:t>
            </a:r>
            <a:r>
              <a:rPr lang="en-US" altLang="zh-TW" dirty="0" smtClean="0">
                <a:solidFill>
                  <a:srgbClr val="000000"/>
                </a:solidFill>
              </a:rPr>
              <a:t>5, 6}</a:t>
            </a:r>
            <a:r>
              <a:rPr lang="en-US" altLang="zh-TW" i="1" dirty="0" smtClean="0">
                <a:solidFill>
                  <a:srgbClr val="000000"/>
                </a:solidFill>
              </a:rPr>
              <a:t>  </a:t>
            </a:r>
            <a:r>
              <a:rPr lang="en-US" altLang="zh-TW" dirty="0">
                <a:solidFill>
                  <a:srgbClr val="000000"/>
                </a:solidFill>
              </a:rPr>
              <a:t>with </a:t>
            </a:r>
            <a:r>
              <a:rPr lang="en-US" altLang="zh-TW" b="1" dirty="0">
                <a:solidFill>
                  <a:srgbClr val="000000"/>
                </a:solidFill>
                <a:sym typeface="Symbol" pitchFamily="18" charset="2"/>
              </a:rPr>
              <a:t></a:t>
            </a:r>
            <a:r>
              <a:rPr lang="en-US" altLang="zh-TW" dirty="0" smtClean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modulo 7</a:t>
            </a:r>
            <a:endParaRPr lang="en-US" altLang="zh-TW" dirty="0" smtClean="0"/>
          </a:p>
          <a:p>
            <a:pPr lvl="1" eaLnBrk="1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TW" dirty="0" smtClean="0"/>
              <a:t>{(</a:t>
            </a:r>
            <a:r>
              <a:rPr lang="en-US" altLang="zh-TW" i="1" dirty="0" smtClean="0"/>
              <a:t>x</a:t>
            </a:r>
            <a:r>
              <a:rPr lang="en-US" altLang="zh-TW" dirty="0" smtClean="0"/>
              <a:t>,</a:t>
            </a:r>
            <a:r>
              <a:rPr lang="en-US" altLang="zh-TW" baseline="-25000" dirty="0" smtClean="0"/>
              <a:t> </a:t>
            </a:r>
            <a:r>
              <a:rPr lang="en-US" altLang="zh-TW" i="1" dirty="0" smtClean="0"/>
              <a:t>y</a:t>
            </a:r>
            <a:r>
              <a:rPr lang="en-US" altLang="zh-TW" dirty="0" smtClean="0"/>
              <a:t>)</a:t>
            </a:r>
            <a:r>
              <a:rPr lang="en-US" altLang="zh-TW" sz="1200" baseline="-25000" dirty="0" smtClean="0"/>
              <a:t> </a:t>
            </a:r>
            <a:r>
              <a:rPr lang="en-US" altLang="zh-TW" dirty="0">
                <a:solidFill>
                  <a:srgbClr val="000000"/>
                </a:solidFill>
                <a:sym typeface="Symbol" pitchFamily="18" charset="2"/>
              </a:rPr>
              <a:t></a:t>
            </a:r>
            <a:r>
              <a:rPr lang="en-US" altLang="zh-TW" baseline="-25000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altLang="zh-TW" b="1" i="1" dirty="0" smtClean="0">
                <a:solidFill>
                  <a:srgbClr val="000000"/>
                </a:solidFill>
                <a:sym typeface="Symbol" pitchFamily="18" charset="2"/>
              </a:rPr>
              <a:t>R</a:t>
            </a:r>
            <a:r>
              <a:rPr lang="en-US" altLang="zh-TW" sz="1200" baseline="-25000" dirty="0">
                <a:solidFill>
                  <a:srgbClr val="000000"/>
                </a:solidFill>
              </a:rPr>
              <a:t> </a:t>
            </a:r>
            <a:r>
              <a:rPr lang="en-US" altLang="zh-TW" baseline="30000" dirty="0" smtClean="0">
                <a:solidFill>
                  <a:srgbClr val="000000"/>
                </a:solidFill>
                <a:sym typeface="Symbol" pitchFamily="18" charset="2"/>
              </a:rPr>
              <a:t>2</a:t>
            </a:r>
            <a:r>
              <a:rPr lang="en-US" altLang="zh-TW" baseline="-25000" dirty="0" smtClean="0"/>
              <a:t> </a:t>
            </a:r>
            <a:r>
              <a:rPr lang="en-US" altLang="zh-TW" dirty="0" smtClean="0"/>
              <a:t>|</a:t>
            </a:r>
            <a:r>
              <a:rPr lang="en-US" altLang="zh-TW" baseline="-25000" dirty="0" smtClean="0"/>
              <a:t> </a:t>
            </a:r>
            <a:r>
              <a:rPr kumimoji="0" lang="de-DE" altLang="zh-TW" i="1" kern="1200" dirty="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y</a:t>
            </a:r>
            <a:r>
              <a:rPr lang="en-US" altLang="zh-TW" sz="1200" baseline="-25000" dirty="0">
                <a:solidFill>
                  <a:srgbClr val="000000"/>
                </a:solidFill>
              </a:rPr>
              <a:t> </a:t>
            </a:r>
            <a:r>
              <a:rPr kumimoji="0" lang="de-DE" altLang="zh-TW" kern="1200" baseline="30000" dirty="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2</a:t>
            </a:r>
            <a:r>
              <a:rPr kumimoji="0" lang="de-DE" altLang="zh-TW" kern="1200" baseline="-25000" dirty="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</a:t>
            </a:r>
            <a:r>
              <a:rPr kumimoji="0" lang="de-DE" altLang="zh-TW" kern="1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=</a:t>
            </a:r>
            <a:r>
              <a:rPr kumimoji="0" lang="de-DE" altLang="zh-TW" kern="1200" baseline="-250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</a:t>
            </a:r>
            <a:r>
              <a:rPr kumimoji="0" lang="de-DE" altLang="zh-TW" i="1" kern="1200" dirty="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x</a:t>
            </a:r>
            <a:r>
              <a:rPr lang="en-US" altLang="zh-TW" sz="1200" baseline="-25000" dirty="0">
                <a:solidFill>
                  <a:srgbClr val="000000"/>
                </a:solidFill>
              </a:rPr>
              <a:t> </a:t>
            </a:r>
            <a:r>
              <a:rPr kumimoji="0" lang="de-DE" altLang="zh-TW" kern="1200" baseline="30000" dirty="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3</a:t>
            </a:r>
            <a:r>
              <a:rPr kumimoji="0" lang="de-DE" altLang="zh-TW" sz="1600" kern="1200" baseline="-25000" dirty="0" smtClean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</a:t>
            </a:r>
            <a:r>
              <a:rPr kumimoji="0" lang="de-DE" altLang="zh-TW" kern="1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+</a:t>
            </a:r>
            <a:r>
              <a:rPr kumimoji="0" lang="de-DE" altLang="zh-TW" sz="1600" kern="1200" baseline="-250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</a:t>
            </a:r>
            <a:r>
              <a:rPr kumimoji="0" lang="de-DE" altLang="zh-TW" i="1" kern="1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ax</a:t>
            </a:r>
            <a:r>
              <a:rPr kumimoji="0" lang="de-DE" altLang="zh-TW" sz="1600" kern="1200" baseline="-250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</a:t>
            </a:r>
            <a:r>
              <a:rPr kumimoji="0" lang="de-DE" altLang="zh-TW" kern="1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+</a:t>
            </a:r>
            <a:r>
              <a:rPr kumimoji="0" lang="de-DE" altLang="zh-TW" sz="1600" kern="1200" baseline="-250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</a:t>
            </a:r>
            <a:r>
              <a:rPr kumimoji="0" lang="de-DE" altLang="zh-TW" i="1" kern="12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b</a:t>
            </a:r>
            <a:r>
              <a:rPr kumimoji="0" lang="de-DE" altLang="zh-TW" kern="1200" baseline="-25000" dirty="0">
                <a:solidFill>
                  <a:srgbClr val="000000"/>
                </a:solidFill>
                <a:latin typeface="Arial" charset="0"/>
                <a:ea typeface="新細明體" pitchFamily="18" charset="-120"/>
              </a:rPr>
              <a:t> </a:t>
            </a:r>
            <a:r>
              <a:rPr lang="en-US" altLang="zh-TW" dirty="0" smtClean="0"/>
              <a:t>} </a:t>
            </a:r>
            <a:r>
              <a:rPr lang="en-US" altLang="zh-TW" dirty="0" smtClean="0">
                <a:sym typeface="Symbol"/>
              </a:rPr>
              <a:t> {}</a:t>
            </a:r>
            <a:r>
              <a:rPr lang="en-US" altLang="zh-TW" dirty="0" smtClean="0"/>
              <a:t> with point addition and point doubling laws on elliptic curves</a:t>
            </a:r>
          </a:p>
        </p:txBody>
      </p:sp>
      <p:sp>
        <p:nvSpPr>
          <p:cNvPr id="7172" name="投影片編號版面配置區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/>
            <a:fld id="{1A924D00-BAF5-48AE-8B72-C1970CC76A4E}" type="slidenum">
              <a:rPr kumimoji="0" lang="en-US" altLang="zh-TW" smtClean="0">
                <a:solidFill>
                  <a:srgbClr val="000000"/>
                </a:solidFill>
              </a:rPr>
              <a:pPr eaLnBrk="1" hangingPunct="1"/>
              <a:t>21</a:t>
            </a:fld>
            <a:endParaRPr kumimoji="0"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56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4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4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4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74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74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74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Elliptic Curve  </a:t>
            </a:r>
            <a:r>
              <a:rPr lang="zh-TW" altLang="en-US" dirty="0" smtClean="0">
                <a:solidFill>
                  <a:srgbClr val="330066"/>
                </a:solidFill>
              </a:rPr>
              <a:t>橢圓曲線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8832"/>
            <a:ext cx="8219256" cy="4411663"/>
          </a:xfrm>
        </p:spPr>
        <p:txBody>
          <a:bodyPr/>
          <a:lstStyle/>
          <a:p>
            <a:r>
              <a:rPr lang="en-US" altLang="zh-TW" sz="2800" dirty="0">
                <a:latin typeface="+mn-lt"/>
              </a:rPr>
              <a:t>The rich and deep theory of Elliptic Curves has been studied by mathematicians over 150 </a:t>
            </a:r>
            <a:r>
              <a:rPr lang="en-US" altLang="zh-TW" sz="2800" dirty="0" smtClean="0">
                <a:latin typeface="+mn-lt"/>
              </a:rPr>
              <a:t>years</a:t>
            </a:r>
          </a:p>
          <a:p>
            <a:r>
              <a:rPr lang="en-US" altLang="zh-TW" sz="2800" dirty="0" smtClean="0">
                <a:latin typeface="+mn-lt"/>
              </a:rPr>
              <a:t>Elliptic Curve over </a:t>
            </a:r>
            <a:r>
              <a:rPr lang="en-US" altLang="zh-TW" sz="2800" b="1" i="1" dirty="0" smtClean="0">
                <a:latin typeface="+mn-lt"/>
              </a:rPr>
              <a:t>R </a:t>
            </a:r>
            <a:r>
              <a:rPr lang="en-US" altLang="zh-TW" sz="2800" dirty="0" smtClean="0">
                <a:latin typeface="+mn-lt"/>
              </a:rPr>
              <a:t>: </a:t>
            </a:r>
            <a:r>
              <a:rPr kumimoji="0" lang="en-US" altLang="zh-TW" sz="2800" i="1" dirty="0">
                <a:solidFill>
                  <a:prstClr val="black"/>
                </a:solidFill>
                <a:latin typeface="+mn-lt"/>
                <a:ea typeface="新細明體"/>
              </a:rPr>
              <a:t>y</a:t>
            </a:r>
            <a:r>
              <a:rPr kumimoji="0" lang="en-US" altLang="zh-TW" sz="2800" baseline="30000" dirty="0">
                <a:solidFill>
                  <a:prstClr val="black"/>
                </a:solidFill>
                <a:latin typeface="+mn-lt"/>
                <a:ea typeface="新細明體"/>
              </a:rPr>
              <a:t>2</a:t>
            </a:r>
            <a:r>
              <a:rPr kumimoji="0" lang="en-US" altLang="zh-TW" sz="2800" dirty="0">
                <a:solidFill>
                  <a:prstClr val="black"/>
                </a:solidFill>
                <a:latin typeface="+mn-lt"/>
                <a:ea typeface="新細明體"/>
              </a:rPr>
              <a:t> = </a:t>
            </a:r>
            <a:r>
              <a:rPr kumimoji="0" lang="en-US" altLang="zh-TW" sz="2800" i="1" dirty="0">
                <a:solidFill>
                  <a:prstClr val="black"/>
                </a:solidFill>
                <a:latin typeface="+mn-lt"/>
                <a:ea typeface="新細明體"/>
              </a:rPr>
              <a:t>x</a:t>
            </a:r>
            <a:r>
              <a:rPr kumimoji="0" lang="en-US" altLang="zh-TW" sz="2800" baseline="30000" dirty="0">
                <a:solidFill>
                  <a:prstClr val="black"/>
                </a:solidFill>
                <a:latin typeface="+mn-lt"/>
                <a:ea typeface="新細明體"/>
              </a:rPr>
              <a:t>3</a:t>
            </a:r>
            <a:r>
              <a:rPr kumimoji="0" lang="en-US" altLang="zh-TW" sz="2800" dirty="0">
                <a:solidFill>
                  <a:prstClr val="black"/>
                </a:solidFill>
                <a:latin typeface="+mn-lt"/>
                <a:ea typeface="新細明體"/>
              </a:rPr>
              <a:t> + </a:t>
            </a:r>
            <a:r>
              <a:rPr kumimoji="0" lang="en-US" altLang="zh-TW" sz="2800" i="1" dirty="0">
                <a:solidFill>
                  <a:prstClr val="black"/>
                </a:solidFill>
                <a:latin typeface="+mn-lt"/>
                <a:ea typeface="新細明體"/>
              </a:rPr>
              <a:t>ax</a:t>
            </a:r>
            <a:r>
              <a:rPr kumimoji="0" lang="en-US" altLang="zh-TW" sz="2800" dirty="0">
                <a:solidFill>
                  <a:prstClr val="black"/>
                </a:solidFill>
                <a:latin typeface="+mn-lt"/>
                <a:ea typeface="新細明體"/>
              </a:rPr>
              <a:t> + </a:t>
            </a:r>
            <a:r>
              <a:rPr kumimoji="0" lang="en-US" altLang="zh-TW" sz="2800" i="1" dirty="0" smtClean="0">
                <a:solidFill>
                  <a:prstClr val="black"/>
                </a:solidFill>
                <a:latin typeface="+mn-lt"/>
                <a:ea typeface="新細明體"/>
              </a:rPr>
              <a:t>b</a:t>
            </a:r>
            <a:r>
              <a:rPr lang="en-US" altLang="zh-TW" sz="2800" dirty="0" smtClean="0">
                <a:latin typeface="+mn-lt"/>
              </a:rPr>
              <a:t>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2" descr="ECC Point Addi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5" b="10585"/>
          <a:stretch/>
        </p:blipFill>
        <p:spPr bwMode="auto">
          <a:xfrm>
            <a:off x="990608" y="3069018"/>
            <a:ext cx="3209925" cy="31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int Doubl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9" b="12278"/>
          <a:stretch/>
        </p:blipFill>
        <p:spPr bwMode="auto">
          <a:xfrm>
            <a:off x="4524389" y="3016043"/>
            <a:ext cx="3071961" cy="321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484272" y="6155613"/>
            <a:ext cx="2270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t>Point Addition</a:t>
            </a:r>
            <a:endParaRPr kumimoji="0" lang="zh-TW" altLang="en-US" sz="2800" dirty="0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9250" y="6582519"/>
            <a:ext cx="771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100" dirty="0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t>Image Courtesy:  </a:t>
            </a:r>
            <a:r>
              <a:rPr kumimoji="0" lang="en-US" altLang="zh-TW" sz="1100" dirty="0" smtClean="0">
                <a:solidFill>
                  <a:prstClr val="black"/>
                </a:solidFill>
                <a:latin typeface="Calibri" panose="020F0502020204030204"/>
                <a:ea typeface="新細明體"/>
                <a:hlinkClick r:id="rId4"/>
              </a:rPr>
              <a:t>http</a:t>
            </a:r>
            <a:r>
              <a:rPr kumimoji="0" lang="en-US" altLang="zh-TW" sz="1100" dirty="0">
                <a:solidFill>
                  <a:prstClr val="black"/>
                </a:solidFill>
                <a:latin typeface="Calibri" panose="020F0502020204030204"/>
                <a:ea typeface="新細明體"/>
                <a:hlinkClick r:id="rId4"/>
              </a:rPr>
              <a:t>://</a:t>
            </a:r>
            <a:r>
              <a:rPr kumimoji="0" lang="en-US" altLang="zh-TW" sz="1100" dirty="0" smtClean="0">
                <a:solidFill>
                  <a:prstClr val="black"/>
                </a:solidFill>
                <a:latin typeface="Calibri" panose="020F0502020204030204"/>
                <a:ea typeface="新細明體"/>
                <a:hlinkClick r:id="rId4"/>
              </a:rPr>
              <a:t>www.embedded.com/design/safety-and-security/4396040/An-Introduction-to-Elliptic-Curve-Cryptography</a:t>
            </a:r>
            <a:r>
              <a:rPr kumimoji="0" lang="en-US" altLang="zh-TW" sz="1100" dirty="0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t> </a:t>
            </a:r>
            <a:endParaRPr kumimoji="0" lang="zh-TW" altLang="en-US" sz="1100" dirty="0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037097" y="6155613"/>
            <a:ext cx="2331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t>Point Doubling</a:t>
            </a:r>
            <a:endParaRPr kumimoji="0" lang="zh-TW" altLang="en-US" sz="2800" dirty="0">
              <a:solidFill>
                <a:prstClr val="black"/>
              </a:solidFill>
              <a:latin typeface="Calibri" panose="020F0502020204030204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25412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質數</a:t>
            </a:r>
            <a:r>
              <a:rPr lang="zh-TW" altLang="en-US" dirty="0" smtClean="0">
                <a:latin typeface="+mn-lt"/>
              </a:rPr>
              <a:t>體 </a:t>
            </a:r>
            <a:r>
              <a:rPr lang="en-US" altLang="zh-TW" sz="3200" dirty="0" smtClean="0">
                <a:latin typeface="+mn-lt"/>
              </a:rPr>
              <a:t>(Prime Field) </a:t>
            </a:r>
            <a:r>
              <a:rPr lang="zh-TW" altLang="en-US" dirty="0" smtClean="0"/>
              <a:t>上的曲線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6553200" y="6356176"/>
            <a:ext cx="2133600" cy="457200"/>
          </a:xfrm>
        </p:spPr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6" descr="C:\Users\Jimmy\Desktop\Courses\Cryptography 2010\EC.bmp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91"/>
          <a:stretch>
            <a:fillRect/>
          </a:stretch>
        </p:blipFill>
        <p:spPr bwMode="auto">
          <a:xfrm>
            <a:off x="3999407" y="1520552"/>
            <a:ext cx="504056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63067" y="4573094"/>
            <a:ext cx="768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r>
              <a:rPr kumimoji="0" lang="en-US" altLang="zh-TW" sz="1600" kern="0" dirty="0" smtClean="0">
                <a:solidFill>
                  <a:srgbClr val="FF0000"/>
                </a:solidFill>
              </a:rPr>
              <a:t>(5,6)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020272" y="514605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2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577716" y="2960711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3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880925" y="4926414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4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785628" y="3062063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5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08104" y="5521348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6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29244" y="5515196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7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983089" y="5142438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8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281572" y="3442625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9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47693" y="194570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10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426293" y="3453252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11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55600" y="496422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12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239767" y="15585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13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22154" y="3078702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14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22154" y="496725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FF0000"/>
                </a:solidFill>
              </a:rPr>
              <a:t>15</a:t>
            </a:r>
            <a:r>
              <a:rPr kumimoji="0" lang="en-US" altLang="zh-TW" sz="1600" i="1" kern="0" dirty="0" smtClean="0">
                <a:solidFill>
                  <a:srgbClr val="FF0000"/>
                </a:solidFill>
              </a:rPr>
              <a:t>G</a:t>
            </a:r>
            <a:endParaRPr kumimoji="0" lang="zh-TW" altLang="en-US" sz="1600" kern="0" dirty="0" smtClean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228202" y="231264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16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224443" y="422456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17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164305" y="5539763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18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46095" y="2312639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19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388492" y="382698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20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519698" y="5336975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21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190745" y="4021780"/>
            <a:ext cx="59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22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7965188" y="2137152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23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359472" y="1561598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24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511590" y="155852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25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690923" y="2131410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27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815852" y="4206334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26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5007536" y="269416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30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8577805" y="4400929"/>
            <a:ext cx="566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28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020295" y="213715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kern="0" dirty="0" smtClean="0">
                <a:solidFill>
                  <a:srgbClr val="0066FF"/>
                </a:solidFill>
              </a:rPr>
              <a:t>29</a:t>
            </a:r>
            <a:r>
              <a:rPr kumimoji="0" lang="en-US" altLang="zh-TW" sz="1600" i="1" kern="0" dirty="0" smtClean="0">
                <a:solidFill>
                  <a:srgbClr val="0066FF"/>
                </a:solidFill>
              </a:rPr>
              <a:t>G</a:t>
            </a:r>
            <a:endParaRPr kumimoji="0" lang="zh-TW" altLang="en-US" sz="1600" kern="0" dirty="0" smtClean="0">
              <a:solidFill>
                <a:srgbClr val="0066FF"/>
              </a:solidFill>
            </a:endParaRPr>
          </a:p>
        </p:txBody>
      </p:sp>
      <p:graphicFrame>
        <p:nvGraphicFramePr>
          <p:cNvPr id="36" name="物件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859579"/>
              </p:ext>
            </p:extLst>
          </p:nvPr>
        </p:nvGraphicFramePr>
        <p:xfrm>
          <a:off x="458313" y="3680792"/>
          <a:ext cx="3321665" cy="254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Equation" r:id="rId5" imgW="1879560" imgH="1409400" progId="Equation.DSMT4">
                  <p:embed/>
                </p:oleObj>
              </mc:Choice>
              <mc:Fallback>
                <p:oleObj name="Equation" r:id="rId5" imgW="1879560" imgH="140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3" y="3680792"/>
                        <a:ext cx="3321665" cy="254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內容版面配置區 2"/>
          <p:cNvSpPr txBox="1">
            <a:spLocks/>
          </p:cNvSpPr>
          <p:nvPr/>
        </p:nvSpPr>
        <p:spPr>
          <a:xfrm>
            <a:off x="441350" y="158142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zh-TW" sz="2400" dirty="0" smtClean="0">
                <a:solidFill>
                  <a:sysClr val="windowText" lastClr="000000"/>
                </a:solidFill>
                <a:latin typeface="Calibri"/>
              </a:rPr>
              <a:t>Addition: 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zh-TW" sz="2400" dirty="0" smtClean="0">
                <a:solidFill>
                  <a:sysClr val="windowText" lastClr="000000"/>
                </a:solidFill>
                <a:latin typeface="Calibri"/>
              </a:rPr>
              <a:t>  (</a:t>
            </a:r>
            <a:r>
              <a:rPr kumimoji="0" lang="en-US" altLang="zh-TW" sz="2400" i="1" dirty="0" smtClean="0">
                <a:solidFill>
                  <a:sysClr val="windowText" lastClr="000000"/>
                </a:solidFill>
                <a:latin typeface="Calibri"/>
              </a:rPr>
              <a:t>x</a:t>
            </a:r>
            <a:r>
              <a:rPr kumimoji="0" lang="en-US" altLang="zh-TW" sz="2400" baseline="-25000" dirty="0" smtClean="0">
                <a:solidFill>
                  <a:sysClr val="windowText" lastClr="000000"/>
                </a:solidFill>
                <a:latin typeface="Calibri"/>
              </a:rPr>
              <a:t>3</a:t>
            </a:r>
            <a:r>
              <a:rPr kumimoji="0" lang="en-US" altLang="zh-TW" sz="2400" dirty="0" smtClean="0">
                <a:solidFill>
                  <a:sysClr val="windowText" lastClr="000000"/>
                </a:solidFill>
                <a:latin typeface="Calibri"/>
              </a:rPr>
              <a:t>, </a:t>
            </a:r>
            <a:r>
              <a:rPr kumimoji="0" lang="en-US" altLang="zh-TW" sz="2400" i="1" dirty="0" smtClean="0">
                <a:solidFill>
                  <a:sysClr val="windowText" lastClr="000000"/>
                </a:solidFill>
                <a:latin typeface="Calibri"/>
              </a:rPr>
              <a:t>y</a:t>
            </a:r>
            <a:r>
              <a:rPr kumimoji="0" lang="en-US" altLang="zh-TW" sz="2400" baseline="-25000" dirty="0" smtClean="0">
                <a:solidFill>
                  <a:sysClr val="windowText" lastClr="000000"/>
                </a:solidFill>
                <a:latin typeface="Calibri"/>
              </a:rPr>
              <a:t>3</a:t>
            </a:r>
            <a:r>
              <a:rPr kumimoji="0" lang="en-US" altLang="zh-TW" sz="2400" dirty="0" smtClean="0">
                <a:solidFill>
                  <a:sysClr val="windowText" lastClr="000000"/>
                </a:solidFill>
                <a:latin typeface="Calibri"/>
              </a:rPr>
              <a:t>) = (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Calibri"/>
              </a:rPr>
              <a:t>x</a:t>
            </a:r>
            <a:r>
              <a:rPr kumimoji="0" lang="en-US" altLang="zh-TW" sz="2400" baseline="-25000" dirty="0" smtClean="0">
                <a:solidFill>
                  <a:srgbClr val="000000"/>
                </a:solidFill>
                <a:latin typeface="Calibri"/>
              </a:rPr>
              <a:t>1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Calibri"/>
              </a:rPr>
              <a:t>y</a:t>
            </a:r>
            <a:r>
              <a:rPr kumimoji="0" lang="en-US" altLang="zh-TW" sz="2400" baseline="-25000" dirty="0" smtClean="0">
                <a:solidFill>
                  <a:srgbClr val="000000"/>
                </a:solidFill>
                <a:latin typeface="Calibri"/>
              </a:rPr>
              <a:t>1</a:t>
            </a:r>
            <a:r>
              <a:rPr kumimoji="0" lang="en-US" altLang="zh-TW" sz="2400" dirty="0" smtClean="0">
                <a:solidFill>
                  <a:sysClr val="windowText" lastClr="000000"/>
                </a:solidFill>
                <a:latin typeface="Calibri"/>
              </a:rPr>
              <a:t>) + (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Calibri"/>
              </a:rPr>
              <a:t>x</a:t>
            </a:r>
            <a:r>
              <a:rPr kumimoji="0" lang="en-US" altLang="zh-TW" sz="2400" baseline="-25000" dirty="0" smtClean="0">
                <a:solidFill>
                  <a:srgbClr val="000000"/>
                </a:solidFill>
                <a:latin typeface="Calibri"/>
              </a:rPr>
              <a:t>2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Calibri"/>
              </a:rPr>
              <a:t>y</a:t>
            </a:r>
            <a:r>
              <a:rPr kumimoji="0" lang="en-US" altLang="zh-TW" sz="2400" baseline="-25000" dirty="0" smtClean="0">
                <a:solidFill>
                  <a:srgbClr val="000000"/>
                </a:solidFill>
                <a:latin typeface="Calibri"/>
              </a:rPr>
              <a:t>2</a:t>
            </a:r>
            <a:r>
              <a:rPr kumimoji="0" lang="en-US" altLang="zh-TW" sz="2400" dirty="0" smtClean="0">
                <a:solidFill>
                  <a:sysClr val="windowText" lastClr="000000"/>
                </a:solidFill>
                <a:latin typeface="Calibri"/>
              </a:rPr>
              <a:t>)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zh-TW" sz="2400" dirty="0" smtClean="0">
                <a:solidFill>
                  <a:sysClr val="windowText" lastClr="000000"/>
                </a:solidFill>
                <a:latin typeface="Calibri"/>
              </a:rPr>
              <a:t>Doubling: 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kumimoji="0" lang="en-US" altLang="zh-TW" sz="2400" dirty="0" smtClean="0">
                <a:solidFill>
                  <a:srgbClr val="000000"/>
                </a:solidFill>
                <a:latin typeface="Calibri"/>
              </a:rPr>
              <a:t>  (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Calibri"/>
              </a:rPr>
              <a:t>x</a:t>
            </a:r>
            <a:r>
              <a:rPr kumimoji="0" lang="en-US" altLang="zh-TW" sz="2400" baseline="-25000" dirty="0" smtClean="0">
                <a:solidFill>
                  <a:srgbClr val="000000"/>
                </a:solidFill>
                <a:latin typeface="Calibri"/>
              </a:rPr>
              <a:t>3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Calibri"/>
              </a:rPr>
              <a:t>y</a:t>
            </a:r>
            <a:r>
              <a:rPr kumimoji="0" lang="en-US" altLang="zh-TW" sz="2400" baseline="-25000" dirty="0" smtClean="0">
                <a:solidFill>
                  <a:srgbClr val="000000"/>
                </a:solidFill>
                <a:latin typeface="Calibri"/>
              </a:rPr>
              <a:t>3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Calibri"/>
              </a:rPr>
              <a:t>) = [2] (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Calibri"/>
              </a:rPr>
              <a:t>x</a:t>
            </a:r>
            <a:r>
              <a:rPr kumimoji="0" lang="en-US" altLang="zh-TW" sz="2400" baseline="-25000" dirty="0" smtClean="0">
                <a:solidFill>
                  <a:srgbClr val="000000"/>
                </a:solidFill>
                <a:latin typeface="Calibri"/>
              </a:rPr>
              <a:t>1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Calibri"/>
              </a:rPr>
              <a:t>, </a:t>
            </a:r>
            <a:r>
              <a:rPr kumimoji="0" lang="en-US" altLang="zh-TW" sz="2400" i="1" dirty="0" smtClean="0">
                <a:solidFill>
                  <a:srgbClr val="000000"/>
                </a:solidFill>
                <a:latin typeface="Calibri"/>
              </a:rPr>
              <a:t>y</a:t>
            </a:r>
            <a:r>
              <a:rPr kumimoji="0" lang="en-US" altLang="zh-TW" sz="2400" baseline="-25000" dirty="0" smtClean="0">
                <a:solidFill>
                  <a:srgbClr val="000000"/>
                </a:solidFill>
                <a:latin typeface="Calibri"/>
              </a:rPr>
              <a:t>1</a:t>
            </a:r>
            <a:r>
              <a:rPr kumimoji="0" lang="en-US" altLang="zh-TW" sz="2400" dirty="0" smtClean="0">
                <a:solidFill>
                  <a:srgbClr val="000000"/>
                </a:solidFill>
                <a:latin typeface="Calibri"/>
              </a:rPr>
              <a:t>) </a:t>
            </a:r>
            <a:endParaRPr kumimoji="0" lang="zh-TW" altLang="en-US" sz="2400" dirty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31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787208" cy="1295400"/>
          </a:xfrm>
        </p:spPr>
        <p:txBody>
          <a:bodyPr/>
          <a:lstStyle/>
          <a:p>
            <a:r>
              <a:rPr lang="en-US" altLang="zh-TW" dirty="0" smtClean="0">
                <a:latin typeface="+mn-lt"/>
              </a:rPr>
              <a:t>Bitcoin</a:t>
            </a:r>
            <a:r>
              <a:rPr lang="en-US" altLang="zh-TW" sz="3200" baseline="-25000" dirty="0" smtClean="0">
                <a:latin typeface="+mn-lt"/>
              </a:rPr>
              <a:t> </a:t>
            </a:r>
            <a:r>
              <a:rPr lang="zh-TW" altLang="en-US" dirty="0" smtClean="0">
                <a:latin typeface="+mn-lt"/>
              </a:rPr>
              <a:t>和</a:t>
            </a:r>
            <a:r>
              <a:rPr lang="zh-TW" altLang="en-US" sz="3200" baseline="-25000" dirty="0" smtClean="0">
                <a:latin typeface="+mn-lt"/>
              </a:rPr>
              <a:t> </a:t>
            </a:r>
            <a:r>
              <a:rPr lang="en-US" altLang="zh-TW" dirty="0" err="1" smtClean="0">
                <a:latin typeface="+mn-lt"/>
              </a:rPr>
              <a:t>Ethereum</a:t>
            </a:r>
            <a:r>
              <a:rPr lang="en-US" altLang="zh-TW" sz="3200" baseline="-25000" dirty="0" smtClean="0">
                <a:latin typeface="+mn-lt"/>
              </a:rPr>
              <a:t> </a:t>
            </a:r>
            <a:r>
              <a:rPr lang="zh-TW" altLang="en-US" dirty="0" smtClean="0">
                <a:latin typeface="+mn-lt"/>
              </a:rPr>
              <a:t>使用的曲線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7"/>
            <a:ext cx="6048672" cy="51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1578216" y="2636970"/>
            <a:ext cx="977560" cy="246393"/>
          </a:xfrm>
          <a:prstGeom prst="round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 smtClean="0">
              <a:solidFill>
                <a:prstClr val="white"/>
              </a:solidFill>
              <a:latin typeface="Calibri" panose="020F0502020204030204"/>
              <a:ea typeface="新細明體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113917" y="3600658"/>
            <a:ext cx="292259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橢圓曲線 </a:t>
            </a:r>
            <a:r>
              <a:rPr lang="en-US" altLang="zh-TW" sz="2000" dirty="0" smtClean="0"/>
              <a:t>secp256k1</a:t>
            </a:r>
            <a:endParaRPr lang="en-US" altLang="zh-TW" sz="2000" dirty="0"/>
          </a:p>
          <a:p>
            <a:pPr algn="ctr"/>
            <a:r>
              <a:rPr lang="en-US" altLang="zh-TW" sz="1400" dirty="0" smtClean="0">
                <a:hlinkClick r:id="rId3"/>
              </a:rPr>
              <a:t>https</a:t>
            </a:r>
            <a:r>
              <a:rPr lang="en-US" altLang="zh-TW" sz="1400" dirty="0">
                <a:hlinkClick r:id="rId3"/>
              </a:rPr>
              <a:t>://en.bitcoin.it/wiki/Secp256k1</a:t>
            </a:r>
            <a:endParaRPr lang="zh-TW" altLang="en-US" sz="1400" dirty="0"/>
          </a:p>
        </p:txBody>
      </p:sp>
      <p:sp>
        <p:nvSpPr>
          <p:cNvPr id="7" name="向左箭號 6"/>
          <p:cNvSpPr/>
          <p:nvPr/>
        </p:nvSpPr>
        <p:spPr>
          <a:xfrm>
            <a:off x="6284735" y="1846012"/>
            <a:ext cx="1671641" cy="502868"/>
          </a:xfrm>
          <a:prstGeom prst="lef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541254" y="1938318"/>
            <a:ext cx="141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70C0"/>
                </a:solidFill>
              </a:rPr>
              <a:t>256-bit prime</a:t>
            </a:r>
            <a:endParaRPr lang="en-US" altLang="zh-TW" sz="1600" dirty="0">
              <a:solidFill>
                <a:srgbClr val="0070C0"/>
              </a:solidFill>
            </a:endParaRPr>
          </a:p>
        </p:txBody>
      </p:sp>
      <p:sp>
        <p:nvSpPr>
          <p:cNvPr id="15" name="向左箭號 14"/>
          <p:cNvSpPr/>
          <p:nvPr/>
        </p:nvSpPr>
        <p:spPr>
          <a:xfrm>
            <a:off x="6284735" y="5806452"/>
            <a:ext cx="1671641" cy="502868"/>
          </a:xfrm>
          <a:prstGeom prst="leftArrow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6541254" y="5898758"/>
            <a:ext cx="141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0070C0"/>
                </a:solidFill>
              </a:rPr>
              <a:t>256-bit prime</a:t>
            </a:r>
            <a:endParaRPr lang="en-US" altLang="zh-TW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06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5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傳統對稱式密碼系統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3575" y="2071691"/>
            <a:ext cx="8229600" cy="4214812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altLang="zh-TW" sz="3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	  	  		  </a:t>
            </a:r>
            <a:r>
              <a:rPr lang="en-US" altLang="zh-TW" sz="25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Encrypt </a:t>
            </a:r>
            <a:r>
              <a:rPr lang="zh-TW" altLang="en-US" sz="25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加密</a:t>
            </a:r>
          </a:p>
          <a:p>
            <a:pPr>
              <a:buFont typeface="Wingdings" pitchFamily="2" charset="2"/>
              <a:buNone/>
              <a:defRPr/>
            </a:pPr>
            <a:r>
              <a:rPr lang="zh-TW" altLang="en-US" sz="2500" b="1" dirty="0">
                <a:latin typeface="+mj-lt"/>
                <a:ea typeface="標楷體" pitchFamily="65" charset="-120"/>
              </a:rPr>
              <a:t>                           </a:t>
            </a:r>
            <a:r>
              <a:rPr lang="zh-TW" altLang="en-US" sz="2500" b="1" dirty="0" smtClean="0">
                <a:latin typeface="+mj-lt"/>
                <a:ea typeface="標楷體" pitchFamily="65" charset="-120"/>
              </a:rPr>
              <a:t>↗           </a:t>
            </a:r>
            <a:r>
              <a:rPr lang="zh-TW" altLang="en-US" sz="2500" b="1" dirty="0" smtClean="0">
                <a:latin typeface="+mj-lt"/>
                <a:ea typeface="標楷體" pitchFamily="65" charset="-120"/>
                <a:cs typeface="Times New Roman" pitchFamily="18" charset="0"/>
                <a:sym typeface="Symbol"/>
              </a:rPr>
              <a:t></a:t>
            </a:r>
            <a:r>
              <a:rPr lang="zh-TW" altLang="en-US" sz="2500" b="1" dirty="0" smtClean="0">
                <a:latin typeface="+mj-lt"/>
                <a:ea typeface="標楷體" pitchFamily="65" charset="-120"/>
              </a:rPr>
              <a:t>            ↘</a:t>
            </a:r>
            <a:endParaRPr lang="zh-TW" altLang="en-US" sz="2500" b="1" dirty="0">
              <a:latin typeface="+mj-lt"/>
              <a:ea typeface="標楷體" pitchFamily="65" charset="-12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altLang="zh-TW" sz="2500" b="1" dirty="0" smtClean="0">
                <a:latin typeface="+mj-lt"/>
                <a:ea typeface="標楷體" pitchFamily="65" charset="-120"/>
              </a:rPr>
              <a:t>	</a:t>
            </a:r>
            <a:r>
              <a:rPr lang="en-US" altLang="zh-TW" sz="2500" dirty="0" smtClean="0">
                <a:latin typeface="+mj-lt"/>
                <a:ea typeface="標楷體" pitchFamily="65" charset="-120"/>
              </a:rPr>
              <a:t>Plaintext </a:t>
            </a:r>
            <a:r>
              <a:rPr lang="zh-TW" altLang="en-US" sz="2500" dirty="0">
                <a:latin typeface="+mj-lt"/>
                <a:ea typeface="標楷體" pitchFamily="65" charset="-120"/>
              </a:rPr>
              <a:t>明文</a:t>
            </a:r>
            <a:r>
              <a:rPr lang="zh-TW" altLang="en-US" sz="2500" b="1" dirty="0">
                <a:latin typeface="+mj-lt"/>
                <a:ea typeface="標楷體" pitchFamily="65" charset="-120"/>
              </a:rPr>
              <a:t>      </a:t>
            </a:r>
            <a:r>
              <a:rPr lang="en-US" altLang="zh-TW" sz="2500" i="1" dirty="0" smtClean="0">
                <a:latin typeface="+mj-lt"/>
                <a:ea typeface="標楷體" pitchFamily="65" charset="-120"/>
              </a:rPr>
              <a:t>Symmetric </a:t>
            </a:r>
            <a:r>
              <a:rPr lang="en-US" altLang="zh-TW" sz="2500" i="1" dirty="0">
                <a:latin typeface="+mj-lt"/>
                <a:ea typeface="標楷體" pitchFamily="65" charset="-120"/>
              </a:rPr>
              <a:t>key  </a:t>
            </a:r>
            <a:r>
              <a:rPr lang="en-US" altLang="zh-TW" sz="2500" b="1" dirty="0">
                <a:latin typeface="+mj-lt"/>
                <a:ea typeface="標楷體" pitchFamily="65" charset="-120"/>
              </a:rPr>
              <a:t>    </a:t>
            </a:r>
            <a:r>
              <a:rPr lang="en-US" altLang="zh-TW" sz="2500" dirty="0" smtClean="0">
                <a:latin typeface="+mj-lt"/>
                <a:ea typeface="標楷體" pitchFamily="65" charset="-120"/>
              </a:rPr>
              <a:t>Ciphertext</a:t>
            </a:r>
            <a:r>
              <a:rPr lang="en-US" altLang="zh-TW" sz="2500" b="1" dirty="0" smtClean="0">
                <a:latin typeface="+mj-lt"/>
                <a:ea typeface="標楷體" pitchFamily="65" charset="-120"/>
              </a:rPr>
              <a:t> </a:t>
            </a:r>
            <a:r>
              <a:rPr lang="zh-TW" altLang="en-US" sz="2500" dirty="0">
                <a:latin typeface="+mj-lt"/>
                <a:ea typeface="標楷體" pitchFamily="65" charset="-120"/>
              </a:rPr>
              <a:t>密文</a:t>
            </a:r>
          </a:p>
          <a:p>
            <a:pPr>
              <a:buFont typeface="Wingdings" pitchFamily="2" charset="2"/>
              <a:buNone/>
              <a:defRPr/>
            </a:pPr>
            <a:r>
              <a:rPr lang="zh-TW" altLang="en-US" sz="2500" b="1" dirty="0">
                <a:latin typeface="+mj-lt"/>
                <a:ea typeface="標楷體" pitchFamily="65" charset="-120"/>
              </a:rPr>
              <a:t>                  </a:t>
            </a:r>
            <a:r>
              <a:rPr lang="zh-TW" altLang="en-US" sz="2500" b="1" dirty="0" smtClean="0">
                <a:latin typeface="+mj-lt"/>
                <a:ea typeface="標楷體" pitchFamily="65" charset="-120"/>
              </a:rPr>
              <a:t>         </a:t>
            </a:r>
            <a:r>
              <a:rPr lang="zh-TW" altLang="en-US" sz="2500" b="1" dirty="0">
                <a:latin typeface="+mj-lt"/>
                <a:ea typeface="標楷體" pitchFamily="65" charset="-120"/>
              </a:rPr>
              <a:t>↖           </a:t>
            </a:r>
            <a:r>
              <a:rPr lang="zh-TW" altLang="en-US" sz="2500" b="1" dirty="0" smtClean="0">
                <a:latin typeface="+mj-lt"/>
                <a:ea typeface="標楷體" pitchFamily="65" charset="-120"/>
                <a:sym typeface="Symbol"/>
              </a:rPr>
              <a:t></a:t>
            </a:r>
            <a:r>
              <a:rPr lang="zh-TW" altLang="en-US" sz="2500" b="1" dirty="0" smtClean="0">
                <a:latin typeface="+mj-lt"/>
                <a:ea typeface="標楷體" pitchFamily="65" charset="-120"/>
              </a:rPr>
              <a:t>            ↙</a:t>
            </a:r>
            <a:endParaRPr lang="zh-TW" altLang="en-US" sz="2500" b="1" dirty="0">
              <a:latin typeface="+mj-lt"/>
              <a:ea typeface="標楷體" pitchFamily="65" charset="-120"/>
            </a:endParaRPr>
          </a:p>
          <a:p>
            <a:pPr>
              <a:buFont typeface="Wingdings" pitchFamily="2" charset="2"/>
              <a:buNone/>
              <a:defRPr/>
            </a:pPr>
            <a:r>
              <a:rPr lang="zh-TW" altLang="en-US" sz="2500" b="1" dirty="0">
                <a:latin typeface="+mj-lt"/>
                <a:ea typeface="標楷體" pitchFamily="65" charset="-120"/>
              </a:rPr>
              <a:t>                                 </a:t>
            </a:r>
            <a:r>
              <a:rPr lang="en-US" altLang="zh-TW" sz="25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Decrypt </a:t>
            </a:r>
            <a:r>
              <a:rPr lang="zh-TW" altLang="en-US" sz="25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解密</a:t>
            </a:r>
          </a:p>
          <a:p>
            <a:pPr>
              <a:buFont typeface="Wingdings" pitchFamily="2" charset="2"/>
              <a:buNone/>
              <a:defRPr/>
            </a:pPr>
            <a:r>
              <a:rPr lang="zh-TW" altLang="en-US" sz="25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</a:p>
          <a:p>
            <a:pPr>
              <a:spcBef>
                <a:spcPts val="0"/>
              </a:spcBef>
              <a:spcAft>
                <a:spcPts val="1800"/>
              </a:spcAft>
              <a:buFont typeface="Wingdings" pitchFamily="2" charset="2"/>
              <a:buNone/>
              <a:defRPr/>
            </a:pPr>
            <a:r>
              <a:rPr lang="zh-TW" altLang="en-US" sz="2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	</a:t>
            </a:r>
            <a:r>
              <a:rPr lang="en-US" altLang="zh-TW" sz="2600" dirty="0" smtClean="0"/>
              <a:t>DES </a:t>
            </a:r>
            <a:r>
              <a:rPr lang="en-US" altLang="zh-TW" sz="2600" dirty="0"/>
              <a:t>(Data Encryption Standard</a:t>
            </a:r>
            <a:r>
              <a:rPr lang="en-US" altLang="zh-TW" sz="2600" dirty="0" smtClean="0"/>
              <a:t>)</a:t>
            </a:r>
            <a:endParaRPr lang="zh-TW" altLang="en-US" sz="2600" dirty="0"/>
          </a:p>
          <a:p>
            <a:pPr>
              <a:spcBef>
                <a:spcPts val="0"/>
              </a:spcBef>
              <a:spcAft>
                <a:spcPts val="1800"/>
              </a:spcAft>
              <a:buFont typeface="Wingdings" pitchFamily="2" charset="2"/>
              <a:buNone/>
              <a:defRPr/>
            </a:pPr>
            <a:r>
              <a:rPr lang="zh-TW" altLang="en-US" sz="2600" dirty="0"/>
              <a:t>	</a:t>
            </a:r>
            <a:r>
              <a:rPr lang="en-US" altLang="zh-TW" sz="2600" dirty="0" smtClean="0"/>
              <a:t>AES </a:t>
            </a:r>
            <a:r>
              <a:rPr lang="en-US" altLang="zh-TW" sz="2600" dirty="0"/>
              <a:t>(Advanced Encryption Standard)</a:t>
            </a:r>
          </a:p>
        </p:txBody>
      </p:sp>
      <p:sp>
        <p:nvSpPr>
          <p:cNvPr id="20484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7F017D23-179F-4FB8-8C69-7220A06F0A29}" type="slidenum">
              <a:rPr kumimoji="0" lang="en-US" altLang="zh-TW" smtClean="0">
                <a:solidFill>
                  <a:srgbClr val="000000"/>
                </a:solidFill>
              </a:rPr>
              <a:pPr eaLnBrk="1" hangingPunct="1"/>
              <a:t>25</a:t>
            </a:fld>
            <a:endParaRPr kumimoji="0"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84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標楷體" pitchFamily="65" charset="-120"/>
                <a:ea typeface="標楷體" pitchFamily="65" charset="-120"/>
              </a:rPr>
              <a:t>私密金鑰 與 公開金鑰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719276"/>
            <a:ext cx="7972425" cy="4411663"/>
          </a:xfrm>
        </p:spPr>
        <p:txBody>
          <a:bodyPr/>
          <a:lstStyle/>
          <a:p>
            <a:pPr>
              <a:defRPr/>
            </a:pPr>
            <a:endParaRPr lang="en-US" altLang="zh-TW" dirty="0" smtClean="0"/>
          </a:p>
          <a:p>
            <a:pPr>
              <a:buFont typeface="Wingdings" pitchFamily="2" charset="2"/>
              <a:buNone/>
              <a:defRPr/>
            </a:pPr>
            <a:r>
              <a:rPr lang="zh-TW" altLang="en-US" sz="2100" dirty="0" smtClean="0">
                <a:latin typeface="+mj-lt"/>
                <a:ea typeface="標楷體" pitchFamily="65" charset="-120"/>
              </a:rPr>
              <a:t>　　　　　　　　　　    </a:t>
            </a:r>
            <a:r>
              <a:rPr lang="zh-TW" altLang="en-US" sz="800" dirty="0" smtClean="0">
                <a:latin typeface="+mj-lt"/>
                <a:ea typeface="標楷體" pitchFamily="65" charset="-120"/>
              </a:rPr>
              <a:t>　  </a:t>
            </a:r>
            <a:r>
              <a:rPr lang="zh-TW" altLang="en-US" sz="2500" dirty="0" smtClean="0">
                <a:latin typeface="+mj-lt"/>
                <a:ea typeface="標楷體" pitchFamily="65" charset="-120"/>
              </a:rPr>
              <a:t>容易計算</a:t>
            </a:r>
          </a:p>
          <a:p>
            <a:pPr>
              <a:buFont typeface="Wingdings" pitchFamily="2" charset="2"/>
              <a:buNone/>
              <a:defRPr/>
            </a:pPr>
            <a:r>
              <a:rPr lang="zh-TW" altLang="en-US" dirty="0" smtClean="0">
                <a:latin typeface="+mj-lt"/>
                <a:ea typeface="標楷體" pitchFamily="65" charset="-120"/>
              </a:rPr>
              <a:t> 私密金鑰		  		</a:t>
            </a:r>
            <a:r>
              <a:rPr lang="en-US" altLang="zh-TW" dirty="0" smtClean="0">
                <a:latin typeface="+mj-lt"/>
                <a:ea typeface="標楷體" pitchFamily="65" charset="-120"/>
              </a:rPr>
              <a:t>	</a:t>
            </a:r>
            <a:r>
              <a:rPr lang="zh-TW" altLang="en-US" dirty="0" smtClean="0">
                <a:latin typeface="+mj-lt"/>
                <a:ea typeface="標楷體" pitchFamily="65" charset="-120"/>
              </a:rPr>
              <a:t>公開金鑰</a:t>
            </a:r>
          </a:p>
          <a:p>
            <a:pPr>
              <a:buFont typeface="Wingdings" pitchFamily="2" charset="2"/>
              <a:buNone/>
              <a:defRPr/>
            </a:pPr>
            <a:r>
              <a:rPr lang="zh-TW" altLang="en-US" dirty="0" smtClean="0">
                <a:latin typeface="+mj-lt"/>
                <a:ea typeface="標楷體" pitchFamily="65" charset="-120"/>
              </a:rPr>
              <a:t> </a:t>
            </a:r>
            <a:r>
              <a:rPr lang="en-US" altLang="zh-TW" dirty="0" smtClean="0">
                <a:latin typeface="+mj-lt"/>
                <a:ea typeface="標楷體" pitchFamily="65" charset="-120"/>
              </a:rPr>
              <a:t>Private Key	</a:t>
            </a:r>
            <a:r>
              <a:rPr lang="zh-TW" altLang="en-US" dirty="0" smtClean="0">
                <a:latin typeface="+mj-lt"/>
                <a:ea typeface="標楷體" pitchFamily="65" charset="-120"/>
              </a:rPr>
              <a:t>　</a:t>
            </a:r>
            <a:r>
              <a:rPr lang="zh-TW" altLang="en-US" sz="2500" dirty="0" smtClean="0">
                <a:latin typeface="+mj-lt"/>
                <a:ea typeface="標楷體" pitchFamily="65" charset="-120"/>
              </a:rPr>
              <a:t>非常困難　　</a:t>
            </a:r>
            <a:r>
              <a:rPr lang="zh-TW" altLang="en-US" sz="2100" dirty="0" smtClean="0">
                <a:latin typeface="+mj-lt"/>
                <a:ea typeface="標楷體" pitchFamily="65" charset="-120"/>
              </a:rPr>
              <a:t>　 	</a:t>
            </a:r>
            <a:r>
              <a:rPr lang="en-US" altLang="zh-TW" dirty="0" smtClean="0">
                <a:latin typeface="+mj-lt"/>
                <a:ea typeface="標楷體" pitchFamily="65" charset="-120"/>
              </a:rPr>
              <a:t>Public Key</a:t>
            </a:r>
          </a:p>
          <a:p>
            <a:pPr>
              <a:buFont typeface="Wingdings" pitchFamily="2" charset="2"/>
              <a:buNone/>
              <a:defRPr/>
            </a:pPr>
            <a:endParaRPr lang="en-US" altLang="zh-TW" sz="1600" dirty="0" smtClean="0">
              <a:latin typeface="+mj-lt"/>
              <a:ea typeface="標楷體" pitchFamily="65" charset="-120"/>
            </a:endParaRPr>
          </a:p>
          <a:p>
            <a:pPr>
              <a:buFont typeface="Wingdings" pitchFamily="2" charset="2"/>
              <a:buNone/>
              <a:defRPr/>
            </a:pPr>
            <a:endParaRPr lang="en-US" altLang="zh-TW" sz="1600" dirty="0" smtClean="0">
              <a:latin typeface="+mj-lt"/>
              <a:ea typeface="標楷體" pitchFamily="65" charset="-120"/>
            </a:endParaRPr>
          </a:p>
          <a:p>
            <a:pPr>
              <a:buFont typeface="Wingdings" pitchFamily="2" charset="2"/>
              <a:buNone/>
              <a:defRPr/>
            </a:pPr>
            <a:r>
              <a:rPr lang="en-US" altLang="zh-TW" sz="2100" dirty="0" smtClean="0">
                <a:latin typeface="+mj-lt"/>
                <a:ea typeface="標楷體" pitchFamily="65" charset="-120"/>
              </a:rPr>
              <a:t>			</a:t>
            </a:r>
            <a:r>
              <a:rPr lang="zh-TW" altLang="en-US" sz="2500" dirty="0" smtClean="0">
                <a:latin typeface="+mj-lt"/>
                <a:ea typeface="標楷體" pitchFamily="65" charset="-120"/>
              </a:rPr>
              <a:t>藉由數學工具達成此目的</a:t>
            </a:r>
            <a:endParaRPr lang="en-US" altLang="zh-TW" sz="2500" dirty="0" smtClean="0">
              <a:latin typeface="+mj-lt"/>
              <a:ea typeface="標楷體" pitchFamily="65" charset="-120"/>
            </a:endParaRPr>
          </a:p>
          <a:p>
            <a:pPr>
              <a:buFont typeface="Wingdings" pitchFamily="2" charset="2"/>
              <a:buNone/>
              <a:defRPr/>
            </a:pPr>
            <a:endParaRPr lang="en-US" altLang="zh-TW" sz="1600" dirty="0" smtClean="0">
              <a:latin typeface="+mj-lt"/>
              <a:ea typeface="標楷體" pitchFamily="65" charset="-120"/>
            </a:endParaRPr>
          </a:p>
          <a:p>
            <a:pPr algn="ctr">
              <a:buNone/>
              <a:defRPr/>
            </a:pPr>
            <a:r>
              <a:rPr lang="en-US" altLang="zh-TW" sz="2500" dirty="0" smtClean="0">
                <a:latin typeface="+mj-lt"/>
                <a:ea typeface="標楷體" pitchFamily="65" charset="-120"/>
              </a:rPr>
              <a:t>Whit </a:t>
            </a:r>
            <a:r>
              <a:rPr lang="en-US" altLang="zh-TW" sz="2500" dirty="0" err="1" smtClean="0">
                <a:latin typeface="+mj-lt"/>
                <a:ea typeface="標楷體" pitchFamily="65" charset="-120"/>
              </a:rPr>
              <a:t>Diffie</a:t>
            </a:r>
            <a:r>
              <a:rPr lang="en-US" altLang="zh-TW" sz="2500" dirty="0" smtClean="0">
                <a:latin typeface="+mj-lt"/>
                <a:ea typeface="標楷體" pitchFamily="65" charset="-120"/>
              </a:rPr>
              <a:t> </a:t>
            </a:r>
            <a:r>
              <a:rPr lang="zh-TW" altLang="en-US" sz="2500" dirty="0">
                <a:latin typeface="+mj-lt"/>
                <a:ea typeface="標楷體" pitchFamily="65" charset="-120"/>
              </a:rPr>
              <a:t>和</a:t>
            </a:r>
            <a:r>
              <a:rPr lang="en-US" altLang="zh-TW" sz="2500" dirty="0" smtClean="0">
                <a:latin typeface="+mj-lt"/>
                <a:ea typeface="標楷體" pitchFamily="65" charset="-120"/>
              </a:rPr>
              <a:t> Martin Hellman </a:t>
            </a:r>
            <a:r>
              <a:rPr lang="zh-TW" altLang="en-US" sz="2500" dirty="0" smtClean="0">
                <a:latin typeface="+mj-lt"/>
                <a:ea typeface="標楷體" pitchFamily="65" charset="-120"/>
              </a:rPr>
              <a:t>於 </a:t>
            </a:r>
            <a:r>
              <a:rPr lang="en-US" altLang="zh-TW" sz="2500" dirty="0" smtClean="0">
                <a:latin typeface="+mj-lt"/>
                <a:ea typeface="標楷體" pitchFamily="65" charset="-120"/>
              </a:rPr>
              <a:t>1976 </a:t>
            </a:r>
            <a:r>
              <a:rPr lang="zh-TW" altLang="en-US" sz="2500" dirty="0" smtClean="0">
                <a:latin typeface="+mj-lt"/>
                <a:ea typeface="標楷體" pitchFamily="65" charset="-120"/>
              </a:rPr>
              <a:t>年提出此觀念 　　　　　　　</a:t>
            </a: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3194050" y="2928939"/>
            <a:ext cx="2592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None/>
            </a:pPr>
            <a:endParaRPr lang="zh-TW" altLang="en-US" smtClean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21509" name="Line 5"/>
          <p:cNvSpPr>
            <a:spLocks noChangeShapeType="1"/>
          </p:cNvSpPr>
          <p:nvPr/>
        </p:nvSpPr>
        <p:spPr bwMode="auto">
          <a:xfrm flipH="1">
            <a:off x="3194050" y="3213100"/>
            <a:ext cx="2592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rgbClr val="330066"/>
              </a:buClr>
              <a:buSzPct val="70000"/>
              <a:buFont typeface="Wingdings" pitchFamily="2" charset="2"/>
              <a:buNone/>
            </a:pPr>
            <a:endParaRPr lang="zh-TW" altLang="en-US" smtClean="0">
              <a:solidFill>
                <a:srgbClr val="000000"/>
              </a:solidFill>
              <a:latin typeface="Arial"/>
              <a:ea typeface="新細明體"/>
            </a:endParaRPr>
          </a:p>
        </p:txBody>
      </p:sp>
      <p:sp>
        <p:nvSpPr>
          <p:cNvPr id="21510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E133D0BD-6838-4401-B46E-EC29CCF98562}" type="slidenum">
              <a:rPr kumimoji="0" lang="en-US" altLang="zh-TW" smtClean="0">
                <a:solidFill>
                  <a:srgbClr val="000000"/>
                </a:solidFill>
              </a:rPr>
              <a:pPr eaLnBrk="1" hangingPunct="1"/>
              <a:t>26</a:t>
            </a:fld>
            <a:endParaRPr kumimoji="0"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122244"/>
            <a:ext cx="6643688" cy="15922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sz="3600" dirty="0" smtClean="0">
                <a:ea typeface="標楷體" pitchFamily="65" charset="-120"/>
              </a:rPr>
              <a:t>Public Key Cryptosystem</a:t>
            </a:r>
            <a:br>
              <a:rPr lang="en-US" altLang="zh-TW" sz="3600" dirty="0" smtClean="0">
                <a:ea typeface="標楷體" pitchFamily="65" charset="-120"/>
              </a:rPr>
            </a:br>
            <a:r>
              <a:rPr lang="zh-TW" altLang="en-US" sz="4000" dirty="0" smtClean="0">
                <a:solidFill>
                  <a:srgbClr val="330066"/>
                </a:solidFill>
                <a:ea typeface="標楷體" pitchFamily="65" charset="-120"/>
              </a:rPr>
              <a:t>公開金鑰</a:t>
            </a:r>
            <a:r>
              <a:rPr lang="zh-TW" altLang="en-US" sz="4000" dirty="0">
                <a:solidFill>
                  <a:srgbClr val="330066"/>
                </a:solidFill>
                <a:ea typeface="標楷體" pitchFamily="65" charset="-120"/>
              </a:rPr>
              <a:t>密碼</a:t>
            </a:r>
            <a:r>
              <a:rPr lang="zh-TW" altLang="en-US" sz="4000" dirty="0" smtClean="0">
                <a:solidFill>
                  <a:srgbClr val="330066"/>
                </a:solidFill>
                <a:ea typeface="標楷體" pitchFamily="65" charset="-120"/>
              </a:rPr>
              <a:t>系統</a:t>
            </a:r>
            <a:endParaRPr lang="en-US" altLang="zh-TW" sz="3600" dirty="0" smtClean="0">
              <a:ea typeface="標楷體" pitchFamily="65" charset="-120"/>
            </a:endParaRP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418" y="1879623"/>
            <a:ext cx="8855075" cy="42640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TW" altLang="en-US" sz="2400" i="1" dirty="0">
                <a:latin typeface="Times New Roman" pitchFamily="18" charset="0"/>
              </a:rPr>
              <a:t>　　　　	</a:t>
            </a:r>
            <a:r>
              <a:rPr lang="zh-TW" altLang="en-US" sz="2400" i="1" dirty="0">
                <a:latin typeface="+mj-lt"/>
                <a:ea typeface="標楷體" pitchFamily="65" charset="-120"/>
              </a:rPr>
              <a:t>          　　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TW" altLang="en-US" sz="2400" i="1" dirty="0">
                <a:latin typeface="+mj-lt"/>
                <a:ea typeface="標楷體" pitchFamily="65" charset="-120"/>
              </a:rPr>
              <a:t>				　        </a:t>
            </a:r>
            <a:r>
              <a:rPr lang="en-US" altLang="zh-TW" sz="2400" i="1" dirty="0">
                <a:latin typeface="+mj-lt"/>
                <a:ea typeface="標楷體" pitchFamily="65" charset="-120"/>
              </a:rPr>
              <a:t>Public key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TW" sz="1700" b="1" dirty="0">
                <a:latin typeface="+mj-lt"/>
                <a:ea typeface="標楷體" pitchFamily="65" charset="-120"/>
                <a:cs typeface="Times New Roman" pitchFamily="18" charset="0"/>
              </a:rPr>
              <a:t>					     </a:t>
            </a:r>
            <a:r>
              <a:rPr lang="zh-TW" altLang="en-US" sz="1700" b="1" dirty="0" smtClean="0">
                <a:latin typeface="+mj-lt"/>
                <a:ea typeface="標楷體" pitchFamily="65" charset="-120"/>
                <a:cs typeface="Times New Roman" pitchFamily="18" charset="0"/>
              </a:rPr>
              <a:t>     </a:t>
            </a:r>
            <a:r>
              <a:rPr lang="en-US" altLang="zh-TW" sz="2200" b="1" dirty="0" smtClean="0">
                <a:latin typeface="+mj-lt"/>
                <a:ea typeface="標楷體" pitchFamily="65" charset="-120"/>
                <a:cs typeface="Times New Roman" pitchFamily="18" charset="0"/>
                <a:sym typeface="Symbol"/>
              </a:rPr>
              <a:t></a:t>
            </a:r>
            <a:endParaRPr lang="en-US" altLang="zh-TW" sz="2200" b="1" dirty="0">
              <a:latin typeface="+mj-lt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TW" sz="2400" b="1" dirty="0">
                <a:latin typeface="+mj-lt"/>
                <a:ea typeface="標楷體" pitchFamily="65" charset="-120"/>
              </a:rPr>
              <a:t>           </a:t>
            </a:r>
            <a:r>
              <a:rPr lang="en-US" altLang="zh-TW" sz="2400" dirty="0">
                <a:latin typeface="+mj-lt"/>
                <a:ea typeface="標楷體" pitchFamily="65" charset="-120"/>
              </a:rPr>
              <a:t>Plaintext </a:t>
            </a:r>
            <a:r>
              <a:rPr lang="zh-TW" altLang="en-US" sz="2400" dirty="0">
                <a:latin typeface="+mj-lt"/>
                <a:ea typeface="標楷體" pitchFamily="65" charset="-120"/>
              </a:rPr>
              <a:t>明文</a:t>
            </a:r>
            <a:r>
              <a:rPr lang="zh-TW" altLang="en-US" sz="2400" b="1" dirty="0">
                <a:latin typeface="+mj-lt"/>
                <a:ea typeface="標楷體" pitchFamily="65" charset="-120"/>
              </a:rPr>
              <a:t>   →  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Encrypt </a:t>
            </a:r>
            <a:r>
              <a:rPr lang="zh-TW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加密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TW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	       </a:t>
            </a:r>
            <a:r>
              <a:rPr lang="zh-TW" altLang="en-US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		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   </a:t>
            </a:r>
            <a:r>
              <a:rPr lang="zh-TW" altLang="en-US" sz="2400" b="1" dirty="0" smtClean="0">
                <a:latin typeface="+mj-lt"/>
                <a:ea typeface="標楷體" pitchFamily="65" charset="-120"/>
              </a:rPr>
              <a:t>↖                            </a:t>
            </a:r>
            <a:r>
              <a:rPr lang="zh-TW" altLang="en-US" sz="2400" b="1" dirty="0">
                <a:latin typeface="+mj-lt"/>
                <a:ea typeface="標楷體" pitchFamily="65" charset="-120"/>
              </a:rPr>
              <a:t>↘</a:t>
            </a:r>
          </a:p>
          <a:p>
            <a:pPr>
              <a:lnSpc>
                <a:spcPct val="8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zh-TW" altLang="en-US" sz="2400" b="1" dirty="0">
                <a:latin typeface="+mj-lt"/>
                <a:ea typeface="標楷體" pitchFamily="65" charset="-120"/>
              </a:rPr>
              <a:t>                                        </a:t>
            </a:r>
            <a:r>
              <a:rPr lang="zh-TW" altLang="en-US" sz="2400" b="1" dirty="0" smtClean="0">
                <a:latin typeface="+mj-lt"/>
                <a:ea typeface="標楷體" pitchFamily="65" charset="-120"/>
              </a:rPr>
              <a:t>  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Decrypt </a:t>
            </a:r>
            <a:r>
              <a:rPr lang="zh-TW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解密</a:t>
            </a:r>
            <a:r>
              <a:rPr lang="zh-TW" altLang="en-US" sz="13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　</a:t>
            </a:r>
            <a:r>
              <a:rPr lang="zh-TW" altLang="en-US" sz="2400" b="1" dirty="0">
                <a:latin typeface="+mj-lt"/>
                <a:ea typeface="標楷體" pitchFamily="65" charset="-120"/>
              </a:rPr>
              <a:t>←</a:t>
            </a:r>
            <a:r>
              <a:rPr lang="zh-TW" altLang="en-US" sz="13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 　</a:t>
            </a:r>
            <a:r>
              <a:rPr lang="en-US" altLang="zh-TW" sz="2400" dirty="0" err="1">
                <a:latin typeface="+mj-lt"/>
                <a:ea typeface="標楷體" pitchFamily="65" charset="-120"/>
              </a:rPr>
              <a:t>Ciphertext</a:t>
            </a:r>
            <a:r>
              <a:rPr lang="en-US" altLang="zh-TW" sz="2400" dirty="0">
                <a:latin typeface="+mj-lt"/>
                <a:ea typeface="標楷體" pitchFamily="65" charset="-120"/>
              </a:rPr>
              <a:t> </a:t>
            </a:r>
            <a:r>
              <a:rPr lang="zh-TW" altLang="en-US" sz="2400" dirty="0">
                <a:latin typeface="+mj-lt"/>
                <a:ea typeface="標楷體" pitchFamily="65" charset="-120"/>
              </a:rPr>
              <a:t>密文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TW" altLang="en-US" sz="2000" dirty="0">
                <a:latin typeface="+mj-lt"/>
                <a:ea typeface="標楷體" pitchFamily="65" charset="-120"/>
              </a:rPr>
              <a:t>				     </a:t>
            </a:r>
            <a:r>
              <a:rPr lang="zh-TW" altLang="en-US" sz="1800" b="1" dirty="0">
                <a:latin typeface="+mj-lt"/>
                <a:ea typeface="標楷體" pitchFamily="65" charset="-120"/>
              </a:rPr>
              <a:t>	     </a:t>
            </a:r>
            <a:r>
              <a:rPr lang="zh-TW" altLang="en-US" sz="1800" b="1" dirty="0" smtClean="0">
                <a:latin typeface="+mj-lt"/>
                <a:ea typeface="標楷體" pitchFamily="65" charset="-120"/>
              </a:rPr>
              <a:t>     </a:t>
            </a:r>
            <a:r>
              <a:rPr lang="zh-TW" altLang="en-US" sz="2000" b="1" dirty="0" smtClean="0">
                <a:latin typeface="+mj-lt"/>
                <a:ea typeface="標楷體" pitchFamily="65" charset="-120"/>
                <a:sym typeface="Symbol"/>
              </a:rPr>
              <a:t></a:t>
            </a:r>
            <a:endParaRPr lang="zh-TW" altLang="en-US" sz="2000" b="1" dirty="0">
              <a:latin typeface="+mj-lt"/>
              <a:ea typeface="標楷體" pitchFamily="65" charset="-120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Font typeface="Wingdings" pitchFamily="2" charset="2"/>
              <a:buNone/>
              <a:defRPr/>
            </a:pPr>
            <a:r>
              <a:rPr lang="zh-TW" altLang="en-US" sz="2000" b="1" dirty="0">
                <a:latin typeface="+mj-lt"/>
                <a:ea typeface="標楷體" pitchFamily="65" charset="-120"/>
              </a:rPr>
              <a:t>				              </a:t>
            </a:r>
            <a:r>
              <a:rPr lang="en-US" altLang="zh-TW" sz="2400" i="1" dirty="0">
                <a:latin typeface="+mj-lt"/>
                <a:ea typeface="標楷體" pitchFamily="65" charset="-120"/>
              </a:rPr>
              <a:t>Private key</a:t>
            </a:r>
            <a:r>
              <a:rPr lang="zh-TW" altLang="en-US" sz="2600" dirty="0"/>
              <a:t>　　　　　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  <a:defRPr/>
            </a:pPr>
            <a:endParaRPr lang="zh-TW" altLang="en-US" sz="1100" dirty="0"/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Font typeface="Wingdings" pitchFamily="2" charset="2"/>
              <a:buNone/>
              <a:defRPr/>
            </a:pPr>
            <a:r>
              <a:rPr lang="en-US" altLang="zh-TW" dirty="0">
                <a:latin typeface="+mj-lt"/>
                <a:ea typeface="標楷體" pitchFamily="65" charset="-120"/>
              </a:rPr>
              <a:t>	</a:t>
            </a:r>
            <a:r>
              <a:rPr lang="en-US" altLang="zh-TW" dirty="0" smtClean="0">
                <a:latin typeface="+mj-lt"/>
                <a:ea typeface="標楷體" pitchFamily="65" charset="-120"/>
              </a:rPr>
              <a:t>	RSA </a:t>
            </a:r>
            <a:r>
              <a:rPr lang="en-US" altLang="zh-TW" sz="1800" dirty="0" smtClean="0">
                <a:latin typeface="+mj-lt"/>
                <a:ea typeface="標楷體" pitchFamily="65" charset="-120"/>
              </a:rPr>
              <a:t>(</a:t>
            </a:r>
            <a:r>
              <a:rPr lang="en-US" altLang="zh-TW" sz="1800" dirty="0" err="1" smtClean="0">
                <a:latin typeface="+mj-lt"/>
                <a:ea typeface="標楷體" pitchFamily="65" charset="-120"/>
              </a:rPr>
              <a:t>Rivest</a:t>
            </a:r>
            <a:r>
              <a:rPr lang="en-US" altLang="zh-TW" sz="1800" dirty="0" smtClean="0">
                <a:latin typeface="+mj-lt"/>
                <a:ea typeface="標楷體" pitchFamily="65" charset="-120"/>
              </a:rPr>
              <a:t> – Shamir – </a:t>
            </a:r>
            <a:r>
              <a:rPr lang="en-US" altLang="zh-TW" sz="1800" dirty="0" err="1" smtClean="0">
                <a:latin typeface="+mj-lt"/>
                <a:ea typeface="標楷體" pitchFamily="65" charset="-120"/>
              </a:rPr>
              <a:t>Adleman</a:t>
            </a:r>
            <a:r>
              <a:rPr lang="en-US" altLang="zh-TW" sz="1800" dirty="0" smtClean="0">
                <a:latin typeface="+mj-lt"/>
                <a:ea typeface="標楷體" pitchFamily="65" charset="-120"/>
              </a:rPr>
              <a:t> 1977)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spcAft>
                <a:spcPts val="1800"/>
              </a:spcAft>
              <a:buNone/>
              <a:defRPr/>
            </a:pPr>
            <a:r>
              <a:rPr lang="en-US" altLang="zh-TW" sz="1800" dirty="0">
                <a:latin typeface="+mj-lt"/>
                <a:ea typeface="標楷體" pitchFamily="65" charset="-120"/>
              </a:rPr>
              <a:t>	</a:t>
            </a:r>
            <a:r>
              <a:rPr lang="en-US" altLang="zh-TW" sz="1800" dirty="0" smtClean="0">
                <a:latin typeface="+mj-lt"/>
                <a:ea typeface="標楷體" pitchFamily="65" charset="-120"/>
              </a:rPr>
              <a:t>	</a:t>
            </a:r>
            <a:r>
              <a:rPr lang="en-US" altLang="zh-TW" dirty="0" smtClean="0">
                <a:latin typeface="+mj-lt"/>
                <a:ea typeface="標楷體" pitchFamily="65" charset="-120"/>
              </a:rPr>
              <a:t>ECC </a:t>
            </a:r>
            <a:r>
              <a:rPr lang="en-US" altLang="zh-TW" sz="1800" dirty="0" smtClean="0">
                <a:latin typeface="+mj-lt"/>
                <a:ea typeface="標楷體" pitchFamily="65" charset="-120"/>
              </a:rPr>
              <a:t>(Elliptic Curve Cryptosystem</a:t>
            </a:r>
            <a:r>
              <a:rPr lang="zh-TW" altLang="en-US" sz="1800" dirty="0" smtClean="0">
                <a:latin typeface="+mj-lt"/>
                <a:ea typeface="標楷體" pitchFamily="65" charset="-120"/>
              </a:rPr>
              <a:t> 橢圓</a:t>
            </a:r>
            <a:r>
              <a:rPr lang="zh-TW" altLang="en-US" sz="1800" dirty="0">
                <a:latin typeface="+mj-lt"/>
                <a:ea typeface="標楷體" pitchFamily="65" charset="-120"/>
              </a:rPr>
              <a:t>曲線密碼</a:t>
            </a:r>
            <a:r>
              <a:rPr lang="zh-TW" altLang="en-US" sz="1800" dirty="0" smtClean="0">
                <a:latin typeface="+mj-lt"/>
                <a:ea typeface="標楷體" pitchFamily="65" charset="-120"/>
              </a:rPr>
              <a:t>系統</a:t>
            </a:r>
            <a:r>
              <a:rPr lang="en-US" altLang="zh-TW" sz="1800" dirty="0" smtClean="0">
                <a:latin typeface="+mj-lt"/>
                <a:ea typeface="標楷體" pitchFamily="65" charset="-120"/>
              </a:rPr>
              <a:t>)</a:t>
            </a:r>
            <a:r>
              <a:rPr lang="en-US" altLang="zh-TW" dirty="0" smtClean="0">
                <a:latin typeface="+mj-lt"/>
                <a:ea typeface="標楷體" pitchFamily="65" charset="-120"/>
              </a:rPr>
              <a:t>	</a:t>
            </a:r>
            <a:endParaRPr lang="en-US" altLang="zh-TW" dirty="0">
              <a:latin typeface="+mj-lt"/>
              <a:ea typeface="標楷體" pitchFamily="65" charset="-120"/>
            </a:endParaRPr>
          </a:p>
        </p:txBody>
      </p:sp>
      <p:sp>
        <p:nvSpPr>
          <p:cNvPr id="22532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9CF249CE-D820-40DF-A15A-CA716821B424}" type="slidenum">
              <a:rPr kumimoji="0" lang="en-US" altLang="zh-TW" smtClean="0">
                <a:solidFill>
                  <a:srgbClr val="000000"/>
                </a:solidFill>
              </a:rPr>
              <a:pPr eaLnBrk="1" hangingPunct="1"/>
              <a:t>27</a:t>
            </a:fld>
            <a:endParaRPr kumimoji="0"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6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srgbClr val="330066"/>
                </a:solidFill>
                <a:ea typeface="標楷體" pitchFamily="65" charset="-120"/>
              </a:rPr>
              <a:t>Digital </a:t>
            </a:r>
            <a:r>
              <a:rPr lang="en-US" altLang="zh-TW" sz="4000" dirty="0" smtClean="0">
                <a:solidFill>
                  <a:srgbClr val="330066"/>
                </a:solidFill>
                <a:ea typeface="標楷體" pitchFamily="65" charset="-120"/>
              </a:rPr>
              <a:t>Signature</a:t>
            </a:r>
            <a:r>
              <a:rPr lang="zh-TW" altLang="en-US" sz="4000" dirty="0" smtClean="0">
                <a:solidFill>
                  <a:srgbClr val="330066"/>
                </a:solidFill>
                <a:ea typeface="標楷體" pitchFamily="65" charset="-120"/>
              </a:rPr>
              <a:t>  </a:t>
            </a:r>
            <a:r>
              <a:rPr lang="zh-TW" altLang="en-US" sz="4000" dirty="0" smtClean="0">
                <a:ea typeface="標楷體" pitchFamily="65" charset="-120"/>
              </a:rPr>
              <a:t>數位簽章</a:t>
            </a:r>
            <a:endParaRPr lang="en-US" altLang="zh-TW" sz="4000" dirty="0" smtClean="0">
              <a:ea typeface="標楷體" pitchFamily="65" charset="-120"/>
            </a:endParaRPr>
          </a:p>
        </p:txBody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844882"/>
            <a:ext cx="8383588" cy="4248151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TW" sz="2300" i="1" dirty="0" smtClean="0">
                <a:latin typeface="+mj-lt"/>
                <a:ea typeface="標楷體" pitchFamily="65" charset="-120"/>
              </a:rPr>
              <a:t>                                       </a:t>
            </a:r>
            <a:r>
              <a:rPr lang="en-US" altLang="zh-TW" sz="2800" i="1" dirty="0" smtClean="0">
                <a:latin typeface="+mj-lt"/>
                <a:ea typeface="標楷體" pitchFamily="65" charset="-120"/>
              </a:rPr>
              <a:t>Public </a:t>
            </a:r>
            <a:r>
              <a:rPr lang="en-US" altLang="zh-TW" sz="2800" i="1" dirty="0">
                <a:latin typeface="+mj-lt"/>
                <a:ea typeface="標楷體" pitchFamily="65" charset="-120"/>
              </a:rPr>
              <a:t>key</a:t>
            </a:r>
          </a:p>
          <a:p>
            <a:pPr lvl="1">
              <a:lnSpc>
                <a:spcPct val="80000"/>
              </a:lnSpc>
              <a:spcBef>
                <a:spcPts val="9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en-US" altLang="zh-TW" sz="2000" b="1" dirty="0">
                <a:latin typeface="+mj-lt"/>
                <a:ea typeface="標楷體" pitchFamily="65" charset="-120"/>
                <a:cs typeface="Times New Roman" pitchFamily="18" charset="0"/>
              </a:rPr>
              <a:t>					</a:t>
            </a:r>
            <a:r>
              <a:rPr lang="en-US" altLang="zh-TW" sz="2200" b="1" dirty="0" smtClean="0">
                <a:latin typeface="+mj-lt"/>
                <a:ea typeface="標楷體" pitchFamily="65" charset="-120"/>
                <a:cs typeface="Times New Roman" pitchFamily="18" charset="0"/>
                <a:sym typeface="Symbol"/>
              </a:rPr>
              <a:t></a:t>
            </a:r>
            <a:endParaRPr lang="en-US" altLang="zh-TW" sz="2200" b="1" dirty="0">
              <a:latin typeface="+mj-lt"/>
              <a:ea typeface="標楷體" pitchFamily="65" charset="-120"/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TW" sz="23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	       </a:t>
            </a:r>
            <a:r>
              <a:rPr lang="zh-TW" altLang="en-US" sz="23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   </a:t>
            </a:r>
            <a:r>
              <a:rPr lang="en-US" altLang="zh-TW" sz="23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Signature   </a:t>
            </a:r>
            <a:r>
              <a:rPr lang="en-US" altLang="zh-TW" sz="2300" b="1" dirty="0" smtClean="0">
                <a:latin typeface="+mj-lt"/>
                <a:ea typeface="標楷體" pitchFamily="65" charset="-120"/>
              </a:rPr>
              <a:t>→</a:t>
            </a:r>
            <a:r>
              <a:rPr lang="en-US" altLang="zh-TW" sz="23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    </a:t>
            </a:r>
            <a:r>
              <a:rPr lang="en-US" altLang="zh-TW" sz="2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Verify </a:t>
            </a:r>
            <a:r>
              <a:rPr lang="zh-TW" altLang="en-US" sz="23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驗章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zh-TW" altLang="en-US" sz="2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			          </a:t>
            </a:r>
            <a:r>
              <a:rPr lang="zh-TW" altLang="en-US" sz="2300" b="1" dirty="0">
                <a:latin typeface="+mj-lt"/>
                <a:ea typeface="標楷體" pitchFamily="65" charset="-120"/>
              </a:rPr>
              <a:t>↖                  </a:t>
            </a:r>
            <a:r>
              <a:rPr lang="zh-TW" altLang="en-US" sz="2300" b="1" dirty="0" smtClean="0">
                <a:latin typeface="+mj-lt"/>
                <a:ea typeface="標楷體" pitchFamily="65" charset="-120"/>
              </a:rPr>
              <a:t>      </a:t>
            </a:r>
            <a:r>
              <a:rPr lang="zh-TW" altLang="en-US" sz="2300" b="1" dirty="0">
                <a:latin typeface="+mj-lt"/>
                <a:ea typeface="標楷體" pitchFamily="65" charset="-120"/>
              </a:rPr>
              <a:t>↘</a:t>
            </a:r>
            <a:endParaRPr lang="zh-TW" altLang="en-US" sz="2300" dirty="0">
              <a:latin typeface="+mj-lt"/>
              <a:ea typeface="標楷體" pitchFamily="65" charset="-120"/>
            </a:endParaRPr>
          </a:p>
          <a:p>
            <a:pPr>
              <a:lnSpc>
                <a:spcPct val="80000"/>
              </a:lnSpc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zh-TW" altLang="en-US" sz="2300" dirty="0">
                <a:latin typeface="+mj-lt"/>
                <a:ea typeface="標楷體" pitchFamily="65" charset="-120"/>
              </a:rPr>
              <a:t>				      </a:t>
            </a:r>
            <a:r>
              <a:rPr lang="zh-TW" altLang="en-US" sz="2300" dirty="0" smtClean="0">
                <a:latin typeface="+mj-lt"/>
                <a:ea typeface="標楷體" pitchFamily="65" charset="-120"/>
              </a:rPr>
              <a:t> </a:t>
            </a:r>
            <a:r>
              <a:rPr lang="en-US" altLang="zh-TW" sz="2300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Sign </a:t>
            </a:r>
            <a:r>
              <a:rPr lang="zh-TW" altLang="en-US" sz="23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標楷體" pitchFamily="65" charset="-120"/>
              </a:rPr>
              <a:t>簽章</a:t>
            </a:r>
            <a:r>
              <a:rPr lang="zh-TW" altLang="en-US" sz="2300" b="1" dirty="0">
                <a:latin typeface="+mj-lt"/>
                <a:ea typeface="標楷體" pitchFamily="65" charset="-120"/>
              </a:rPr>
              <a:t>   </a:t>
            </a:r>
            <a:r>
              <a:rPr lang="zh-TW" altLang="en-US" sz="2300" b="1" dirty="0" smtClean="0">
                <a:latin typeface="+mj-lt"/>
                <a:ea typeface="標楷體" pitchFamily="65" charset="-120"/>
              </a:rPr>
              <a:t>←     </a:t>
            </a:r>
            <a:r>
              <a:rPr lang="en-US" altLang="zh-TW" sz="2300" dirty="0">
                <a:latin typeface="+mj-lt"/>
                <a:ea typeface="標楷體" pitchFamily="65" charset="-120"/>
              </a:rPr>
              <a:t>Message</a:t>
            </a:r>
          </a:p>
          <a:p>
            <a:pPr>
              <a:lnSpc>
                <a:spcPct val="80000"/>
              </a:lnSpc>
              <a:spcBef>
                <a:spcPts val="900"/>
              </a:spcBef>
              <a:buFont typeface="Wingdings" pitchFamily="2" charset="2"/>
              <a:buNone/>
              <a:defRPr/>
            </a:pPr>
            <a:r>
              <a:rPr lang="en-US" altLang="zh-TW" sz="2100" b="1" dirty="0">
                <a:latin typeface="+mj-lt"/>
                <a:ea typeface="標楷體" pitchFamily="65" charset="-120"/>
              </a:rPr>
              <a:t>					</a:t>
            </a:r>
            <a:r>
              <a:rPr lang="en-US" altLang="zh-TW" sz="2100" b="1" dirty="0" smtClean="0">
                <a:latin typeface="+mj-lt"/>
                <a:ea typeface="標楷體" pitchFamily="65" charset="-120"/>
                <a:sym typeface="Symbol"/>
              </a:rPr>
              <a:t></a:t>
            </a:r>
            <a:endParaRPr lang="en-US" altLang="zh-TW" sz="2100" b="1" dirty="0">
              <a:latin typeface="+mj-lt"/>
              <a:ea typeface="標楷體" pitchFamily="65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TW" sz="2300" b="1" dirty="0">
                <a:latin typeface="+mj-lt"/>
                <a:ea typeface="標楷體" pitchFamily="65" charset="-120"/>
              </a:rPr>
              <a:t>				    </a:t>
            </a:r>
            <a:r>
              <a:rPr lang="en-US" altLang="zh-TW" sz="2800" i="1" dirty="0">
                <a:latin typeface="+mj-lt"/>
                <a:ea typeface="標楷體" pitchFamily="65" charset="-120"/>
              </a:rPr>
              <a:t>Private key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lang="en-US" altLang="zh-TW" sz="2400" i="1" dirty="0">
              <a:latin typeface="+mj-lt"/>
              <a:ea typeface="標楷體" pitchFamily="65" charset="-120"/>
            </a:endParaRPr>
          </a:p>
          <a:p>
            <a:pPr>
              <a:spcAft>
                <a:spcPts val="600"/>
              </a:spcAft>
              <a:buNone/>
              <a:defRPr/>
            </a:pPr>
            <a:r>
              <a:rPr lang="en-US" altLang="zh-TW" sz="2400" dirty="0" smtClean="0">
                <a:solidFill>
                  <a:srgbClr val="000000"/>
                </a:solidFill>
                <a:ea typeface="標楷體" pitchFamily="65" charset="-120"/>
              </a:rPr>
              <a:t>		* </a:t>
            </a:r>
            <a:r>
              <a:rPr lang="zh-TW" altLang="en-US" sz="2400" dirty="0" smtClean="0">
                <a:solidFill>
                  <a:srgbClr val="000000"/>
                </a:solidFill>
                <a:ea typeface="標楷體" pitchFamily="65" charset="-120"/>
              </a:rPr>
              <a:t>資料完整性 </a:t>
            </a:r>
            <a:r>
              <a:rPr lang="en-US" altLang="zh-TW" sz="2400" dirty="0">
                <a:solidFill>
                  <a:srgbClr val="000000"/>
                </a:solidFill>
                <a:ea typeface="標楷體" pitchFamily="65" charset="-120"/>
              </a:rPr>
              <a:t>(Integrity) </a:t>
            </a:r>
            <a:endParaRPr lang="en-US" altLang="zh-TW" sz="2400" dirty="0" smtClean="0">
              <a:solidFill>
                <a:srgbClr val="000000"/>
              </a:solidFill>
              <a:ea typeface="標楷體" pitchFamily="65" charset="-120"/>
            </a:endParaRPr>
          </a:p>
          <a:p>
            <a:pPr>
              <a:spcAft>
                <a:spcPts val="600"/>
              </a:spcAft>
              <a:buNone/>
              <a:defRPr/>
            </a:pPr>
            <a:r>
              <a:rPr lang="en-US" altLang="zh-TW" sz="2400" dirty="0" smtClean="0">
                <a:latin typeface="+mj-lt"/>
                <a:ea typeface="標楷體" pitchFamily="65" charset="-120"/>
              </a:rPr>
              <a:t>		* </a:t>
            </a:r>
            <a:r>
              <a:rPr lang="zh-TW" altLang="en-US" sz="2400" dirty="0">
                <a:latin typeface="+mj-lt"/>
                <a:ea typeface="標楷體" pitchFamily="65" charset="-120"/>
              </a:rPr>
              <a:t>身份鑑別性 </a:t>
            </a:r>
            <a:r>
              <a:rPr lang="en-US" altLang="zh-TW" sz="2400" dirty="0">
                <a:latin typeface="+mj-lt"/>
                <a:ea typeface="標楷體" pitchFamily="65" charset="-120"/>
              </a:rPr>
              <a:t>(Authentication)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altLang="zh-TW" sz="2400" dirty="0">
                <a:latin typeface="+mj-lt"/>
                <a:ea typeface="標楷體" pitchFamily="65" charset="-120"/>
              </a:rPr>
              <a:t>		</a:t>
            </a:r>
            <a:r>
              <a:rPr lang="en-US" altLang="zh-TW" sz="2400" dirty="0" smtClean="0">
                <a:latin typeface="+mj-lt"/>
                <a:ea typeface="標楷體" pitchFamily="65" charset="-120"/>
              </a:rPr>
              <a:t>* </a:t>
            </a:r>
            <a:r>
              <a:rPr lang="zh-TW" altLang="en-US" sz="2400" dirty="0">
                <a:latin typeface="+mj-lt"/>
                <a:ea typeface="標楷體" pitchFamily="65" charset="-120"/>
              </a:rPr>
              <a:t>不可否認性 </a:t>
            </a:r>
            <a:r>
              <a:rPr lang="en-US" altLang="zh-TW" sz="2400" dirty="0">
                <a:latin typeface="+mj-lt"/>
                <a:ea typeface="標楷體" pitchFamily="65" charset="-120"/>
              </a:rPr>
              <a:t>(Non-Repudiation)</a:t>
            </a:r>
          </a:p>
        </p:txBody>
      </p:sp>
      <p:sp>
        <p:nvSpPr>
          <p:cNvPr id="23556" name="投影片編號版面配置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221EC2D1-6B7A-4E04-BB14-B51B7BDCBAFC}" type="slidenum">
              <a:rPr kumimoji="0" lang="en-US" altLang="zh-TW" smtClean="0">
                <a:solidFill>
                  <a:srgbClr val="000000"/>
                </a:solidFill>
              </a:rPr>
              <a:pPr eaLnBrk="1" hangingPunct="1"/>
              <a:t>28</a:t>
            </a:fld>
            <a:endParaRPr kumimoji="0" lang="en-US" altLang="zh-TW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>
                <a:ea typeface="標楷體" pitchFamily="65" charset="-120"/>
              </a:rPr>
              <a:t>數位</a:t>
            </a:r>
            <a:r>
              <a:rPr lang="zh-TW" altLang="en-US" sz="4000" dirty="0" smtClean="0">
                <a:ea typeface="標楷體" pitchFamily="65" charset="-120"/>
              </a:rPr>
              <a:t>簽章法律與應用</a:t>
            </a:r>
            <a:endParaRPr lang="zh-TW" altLang="en-US" sz="4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EE9C3-544A-46B6-8656-ED176B83B1F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1772816"/>
            <a:ext cx="6418226" cy="23042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321297"/>
            <a:ext cx="8136904" cy="184400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5433127"/>
            <a:ext cx="2664296" cy="7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9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231740-2D55-47A7-A350-6C855C6B4950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8521800" cy="598590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5736" y="6381328"/>
            <a:ext cx="5841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3"/>
              </a:rPr>
              <a:t>http://finance.technews.tw/2016/04/12/blockchain-bank-fintech</a:t>
            </a:r>
            <a:endParaRPr kumimoji="0" lang="zh-TW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906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Key Pairs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金鑰對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435280" cy="4411663"/>
          </a:xfrm>
        </p:spPr>
        <p:txBody>
          <a:bodyPr/>
          <a:lstStyle/>
          <a:p>
            <a:r>
              <a:rPr lang="en-US" altLang="zh-TW" sz="2600" dirty="0"/>
              <a:t>The base point </a:t>
            </a:r>
            <a:r>
              <a:rPr lang="en-US" altLang="zh-TW" sz="2600" i="1" dirty="0"/>
              <a:t>G</a:t>
            </a:r>
            <a:r>
              <a:rPr lang="en-US" altLang="zh-TW" sz="2600" dirty="0"/>
              <a:t> is fixed on the given Elliptic Curve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zh-TW" sz="2600" i="1" dirty="0"/>
              <a:t>P</a:t>
            </a:r>
            <a:r>
              <a:rPr lang="en-US" altLang="zh-TW" sz="2600" dirty="0"/>
              <a:t> = [</a:t>
            </a:r>
            <a:r>
              <a:rPr lang="en-US" altLang="zh-TW" sz="2600" i="1" dirty="0"/>
              <a:t>m</a:t>
            </a:r>
            <a:r>
              <a:rPr lang="en-US" altLang="zh-TW" sz="2600" dirty="0"/>
              <a:t>]</a:t>
            </a:r>
            <a:r>
              <a:rPr lang="en-US" altLang="zh-TW" sz="2600" baseline="-25000" dirty="0"/>
              <a:t> </a:t>
            </a:r>
            <a:r>
              <a:rPr lang="en-US" altLang="zh-TW" sz="2600" i="1" dirty="0"/>
              <a:t>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sz="2400" dirty="0"/>
              <a:t>Given </a:t>
            </a:r>
            <a:r>
              <a:rPr lang="en-US" altLang="zh-TW" sz="2400" i="1" dirty="0"/>
              <a:t>m</a:t>
            </a:r>
            <a:r>
              <a:rPr lang="en-US" altLang="zh-TW" sz="2400" dirty="0"/>
              <a:t>, it is </a:t>
            </a:r>
            <a:r>
              <a:rPr lang="en-US" altLang="zh-TW" sz="2400" b="1" dirty="0"/>
              <a:t>easy and fast </a:t>
            </a:r>
            <a:r>
              <a:rPr lang="en-US" altLang="zh-TW" sz="2400" dirty="0"/>
              <a:t>to find the point </a:t>
            </a:r>
            <a:r>
              <a:rPr lang="en-US" altLang="zh-TW" sz="2400" i="1" dirty="0"/>
              <a:t>P</a:t>
            </a:r>
            <a:endParaRPr lang="en-US" altLang="zh-TW" sz="2400" b="1" dirty="0"/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zh-TW" sz="2000" dirty="0"/>
              <a:t>Using “double and add” for scalar multiplication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sz="2400" dirty="0"/>
              <a:t>Given </a:t>
            </a:r>
            <a:r>
              <a:rPr lang="en-US" altLang="zh-TW" sz="2400" i="1" dirty="0"/>
              <a:t>P</a:t>
            </a:r>
            <a:r>
              <a:rPr lang="en-US" altLang="zh-TW" sz="2400" dirty="0"/>
              <a:t>, it is </a:t>
            </a:r>
            <a:r>
              <a:rPr lang="en-US" altLang="zh-TW" sz="2400" b="1" dirty="0"/>
              <a:t>extremely hard </a:t>
            </a:r>
            <a:r>
              <a:rPr lang="en-US" altLang="zh-TW" sz="2400" dirty="0"/>
              <a:t>to find the integer </a:t>
            </a:r>
            <a:r>
              <a:rPr lang="en-US" altLang="zh-TW" sz="2400" i="1" dirty="0"/>
              <a:t>m</a:t>
            </a:r>
            <a:endParaRPr lang="en-US" altLang="zh-TW" sz="2400" b="1" dirty="0"/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zh-TW" sz="2000" dirty="0"/>
              <a:t>Elliptic Curve Discrete Logarithm Problem </a:t>
            </a:r>
            <a:r>
              <a:rPr lang="en-US" altLang="zh-TW" sz="1600" dirty="0"/>
              <a:t>(</a:t>
            </a:r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橢圓曲線離散對數問題</a:t>
            </a:r>
            <a:r>
              <a:rPr lang="en-US" altLang="zh-TW" sz="1600" dirty="0"/>
              <a:t>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sz="2400" dirty="0"/>
              <a:t>A randomly generated integer </a:t>
            </a:r>
            <a:r>
              <a:rPr lang="en-US" altLang="zh-TW" sz="2400" i="1" dirty="0"/>
              <a:t>m</a:t>
            </a:r>
            <a:r>
              <a:rPr lang="en-US" altLang="zh-TW" sz="2400" dirty="0"/>
              <a:t> is a </a:t>
            </a:r>
            <a:r>
              <a:rPr lang="en-US" altLang="zh-TW" sz="2400" b="1" dirty="0">
                <a:solidFill>
                  <a:srgbClr val="0000FF"/>
                </a:solidFill>
              </a:rPr>
              <a:t>private 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key</a:t>
            </a:r>
            <a:endParaRPr lang="en-US" altLang="zh-TW" sz="2400" dirty="0"/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altLang="zh-TW" sz="2000" dirty="0"/>
              <a:t>A private key is used to sign Bitcoin </a:t>
            </a:r>
            <a:r>
              <a:rPr lang="en-US" altLang="zh-TW" sz="2000" dirty="0" smtClean="0"/>
              <a:t>transactions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with ECDSA</a:t>
            </a:r>
            <a:endParaRPr lang="en-US" altLang="zh-TW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TW" sz="2400" dirty="0"/>
              <a:t>The point</a:t>
            </a:r>
            <a:r>
              <a:rPr lang="en-US" altLang="zh-TW" sz="2400" baseline="-25000" dirty="0"/>
              <a:t>  </a:t>
            </a:r>
            <a:r>
              <a:rPr lang="en-US" altLang="zh-TW" sz="2400" i="1" dirty="0"/>
              <a:t>P</a:t>
            </a:r>
            <a:r>
              <a:rPr lang="en-US" altLang="zh-TW" sz="2400" dirty="0"/>
              <a:t> is the </a:t>
            </a:r>
            <a:r>
              <a:rPr lang="en-US" altLang="zh-TW" sz="2400" b="1" dirty="0">
                <a:solidFill>
                  <a:srgbClr val="0000FF"/>
                </a:solidFill>
              </a:rPr>
              <a:t>public key </a:t>
            </a:r>
            <a:r>
              <a:rPr lang="en-US" altLang="zh-TW" sz="2400" dirty="0">
                <a:solidFill>
                  <a:prstClr val="black"/>
                </a:solidFill>
              </a:rPr>
              <a:t>corresponding to </a:t>
            </a:r>
            <a:r>
              <a:rPr lang="en-US" altLang="zh-TW" sz="2400" i="1" dirty="0">
                <a:solidFill>
                  <a:prstClr val="black"/>
                </a:solidFill>
              </a:rPr>
              <a:t>m</a:t>
            </a:r>
            <a:endParaRPr lang="en-US" altLang="zh-TW" sz="2400" b="1" i="1" dirty="0">
              <a:solidFill>
                <a:srgbClr val="0000FF"/>
              </a:solidFill>
            </a:endParaRP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altLang="zh-TW" sz="2000" dirty="0"/>
              <a:t>A public key is used by other nodes to verify Bitcoin transactions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altLang="zh-TW" sz="2000" b="1" dirty="0"/>
              <a:t>A Bitcoin </a:t>
            </a:r>
            <a:r>
              <a:rPr lang="en-US" altLang="zh-TW" sz="2000" b="1" u="sng" dirty="0"/>
              <a:t>address</a:t>
            </a:r>
            <a:r>
              <a:rPr lang="en-US" altLang="zh-TW" sz="2000" b="1" dirty="0"/>
              <a:t> is the hash value of a public key </a:t>
            </a:r>
            <a:r>
              <a:rPr lang="en-US" altLang="zh-TW" sz="2000" b="1" i="1" dirty="0" smtClean="0"/>
              <a:t>P</a:t>
            </a:r>
            <a:endParaRPr lang="en-US" altLang="zh-TW" sz="2000" b="1" i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93D28-5855-4934-91DA-A9D54CB383A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6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93D28-5855-4934-91DA-A9D54CB383A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3" descr="C:\Users\Jimmy\Pictures\圖片1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8701"/>
          <a:stretch/>
        </p:blipFill>
        <p:spPr bwMode="auto">
          <a:xfrm>
            <a:off x="542925" y="1732461"/>
            <a:ext cx="7873966" cy="486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3240237" y="3910559"/>
            <a:ext cx="1584176" cy="2499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19957" y="4160493"/>
            <a:ext cx="2808312" cy="23852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32641" y="6375358"/>
            <a:ext cx="393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en.wikipedia.org/wiki/Elliptic_Curve_DSA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  <p:sp>
        <p:nvSpPr>
          <p:cNvPr id="9" name="圓角矩形 8"/>
          <p:cNvSpPr/>
          <p:nvPr/>
        </p:nvSpPr>
        <p:spPr>
          <a:xfrm>
            <a:off x="1729625" y="6056023"/>
            <a:ext cx="2441773" cy="31933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0" name="圓角矩形圖說文字 9"/>
          <p:cNvSpPr/>
          <p:nvPr/>
        </p:nvSpPr>
        <p:spPr>
          <a:xfrm>
            <a:off x="5352480" y="5529197"/>
            <a:ext cx="1904808" cy="323851"/>
          </a:xfrm>
          <a:prstGeom prst="wedgeRoundRectCallout">
            <a:avLst>
              <a:gd name="adj1" fmla="val -100742"/>
              <a:gd name="adj2" fmla="val -79439"/>
              <a:gd name="adj3" fmla="val 16667"/>
            </a:avLst>
          </a:prstGeom>
          <a:noFill/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325425" y="550645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i="1" dirty="0" smtClean="0">
                <a:solidFill>
                  <a:srgbClr val="008080"/>
                </a:solidFill>
              </a:rPr>
              <a:t>k</a:t>
            </a:r>
            <a:r>
              <a:rPr lang="en-US" altLang="zh-TW" baseline="-25000" dirty="0" smtClean="0">
                <a:solidFill>
                  <a:srgbClr val="008080"/>
                </a:solidFill>
              </a:rPr>
              <a:t> </a:t>
            </a:r>
            <a:r>
              <a:rPr lang="en-US" altLang="zh-TW" dirty="0" smtClean="0">
                <a:solidFill>
                  <a:srgbClr val="008080"/>
                </a:solidFill>
              </a:rPr>
              <a:t>:</a:t>
            </a:r>
            <a:r>
              <a:rPr lang="en-US" altLang="zh-TW" baseline="-25000" dirty="0" smtClean="0">
                <a:solidFill>
                  <a:srgbClr val="008080"/>
                </a:solidFill>
              </a:rPr>
              <a:t> </a:t>
            </a:r>
            <a:r>
              <a:rPr lang="en-US" altLang="zh-TW" dirty="0" smtClean="0">
                <a:solidFill>
                  <a:srgbClr val="008080"/>
                </a:solidFill>
              </a:rPr>
              <a:t>ephemeral key</a:t>
            </a:r>
            <a:endParaRPr lang="zh-TW" altLang="en-US" dirty="0">
              <a:solidFill>
                <a:srgbClr val="00808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ECDSA Signing  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簽章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616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ECDSA</a:t>
            </a:r>
            <a:r>
              <a:rPr lang="zh-TW" altLang="en-US" sz="4000" dirty="0" smtClean="0"/>
              <a:t> </a:t>
            </a:r>
            <a:r>
              <a:rPr lang="en-US" altLang="zh-TW" sz="4000" dirty="0" smtClean="0"/>
              <a:t>Verification</a:t>
            </a:r>
            <a:r>
              <a:rPr lang="zh-TW" altLang="en-US" sz="4000" dirty="0" smtClean="0"/>
              <a:t> 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驗章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EE9C3-544A-46B6-8656-ED176B83B1F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Picture 3" descr="C:\Users\Jimmy\Pictures\圖片2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" t="11485" r="2457"/>
          <a:stretch/>
        </p:blipFill>
        <p:spPr bwMode="auto">
          <a:xfrm>
            <a:off x="539552" y="1961109"/>
            <a:ext cx="7992888" cy="427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32641" y="6375358"/>
            <a:ext cx="393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hlinkClick r:id="rId3"/>
              </a:rPr>
              <a:t>http://</a:t>
            </a:r>
            <a:r>
              <a:rPr lang="en-US" altLang="zh-TW" sz="1400" dirty="0" smtClean="0">
                <a:hlinkClick r:id="rId3"/>
              </a:rPr>
              <a:t>en.wikipedia.org/wiki/Elliptic_Curve_DSA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784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Ephemeral Key &amp; RNG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363272" cy="4411663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altLang="zh-TW" sz="2800" dirty="0" smtClean="0"/>
              <a:t>The </a:t>
            </a:r>
            <a:r>
              <a:rPr lang="en-US" altLang="zh-TW" sz="2800" b="1" dirty="0">
                <a:solidFill>
                  <a:srgbClr val="0000FF"/>
                </a:solidFill>
              </a:rPr>
              <a:t>entropy</a:t>
            </a:r>
            <a:r>
              <a:rPr lang="en-US" altLang="zh-TW" sz="2800" dirty="0"/>
              <a:t>, </a:t>
            </a:r>
            <a:r>
              <a:rPr lang="en-US" altLang="zh-TW" sz="2800" b="1" dirty="0">
                <a:solidFill>
                  <a:srgbClr val="0000FF"/>
                </a:solidFill>
              </a:rPr>
              <a:t>secrecy</a:t>
            </a:r>
            <a:r>
              <a:rPr lang="en-US" altLang="zh-TW" sz="2800" dirty="0"/>
              <a:t>, and </a:t>
            </a:r>
            <a:r>
              <a:rPr lang="en-US" altLang="zh-TW" sz="2800" b="1" dirty="0">
                <a:solidFill>
                  <a:srgbClr val="0000FF"/>
                </a:solidFill>
              </a:rPr>
              <a:t>uniqueness</a:t>
            </a:r>
            <a:r>
              <a:rPr lang="en-US" altLang="zh-TW" sz="2800" dirty="0"/>
              <a:t> of the </a:t>
            </a:r>
            <a:r>
              <a:rPr lang="en-US" altLang="zh-TW" sz="2800" dirty="0" smtClean="0"/>
              <a:t>DSA</a:t>
            </a:r>
            <a:r>
              <a:rPr lang="en-US" altLang="zh-TW" sz="1200" baseline="-25000" dirty="0" smtClean="0"/>
              <a:t> </a:t>
            </a:r>
            <a:r>
              <a:rPr lang="en-US" altLang="zh-TW" sz="2800" dirty="0" smtClean="0"/>
              <a:t>/</a:t>
            </a:r>
            <a:r>
              <a:rPr lang="en-US" altLang="zh-TW" sz="1200" baseline="-25000" dirty="0" smtClean="0"/>
              <a:t> </a:t>
            </a:r>
            <a:r>
              <a:rPr lang="en-US" altLang="zh-TW" sz="2800" dirty="0" smtClean="0"/>
              <a:t>ECDSA </a:t>
            </a:r>
            <a:r>
              <a:rPr lang="en-US" altLang="zh-TW" sz="2800" b="1" dirty="0" smtClean="0"/>
              <a:t>random ephemeral </a:t>
            </a:r>
            <a:r>
              <a:rPr lang="en-US" altLang="zh-TW" sz="2800" b="1" dirty="0"/>
              <a:t>key</a:t>
            </a:r>
            <a:r>
              <a:rPr lang="en-US" altLang="zh-TW" sz="2800" b="1" baseline="-25000" dirty="0"/>
              <a:t> </a:t>
            </a:r>
            <a:r>
              <a:rPr lang="en-US" altLang="zh-TW" sz="2800" b="1" i="1" dirty="0"/>
              <a:t>k</a:t>
            </a:r>
            <a:r>
              <a:rPr lang="en-US" altLang="zh-TW" sz="2800" b="1" dirty="0"/>
              <a:t> </a:t>
            </a:r>
            <a:r>
              <a:rPr lang="en-US" altLang="zh-TW" sz="2800" dirty="0"/>
              <a:t>is critical </a:t>
            </a:r>
          </a:p>
          <a:p>
            <a:pPr marL="504000" lvl="1" indent="-216000">
              <a:lnSpc>
                <a:spcPct val="95000"/>
              </a:lnSpc>
            </a:pPr>
            <a:r>
              <a:rPr lang="en-US" altLang="zh-TW" sz="2200" dirty="0"/>
              <a:t>Violating any one of the above three requirements can reveal the entire private key to an attacker</a:t>
            </a:r>
          </a:p>
          <a:p>
            <a:pPr marL="504000" lvl="1" indent="-216000">
              <a:lnSpc>
                <a:spcPct val="95000"/>
              </a:lnSpc>
            </a:pPr>
            <a:r>
              <a:rPr lang="en-US" altLang="zh-TW" sz="2200" dirty="0"/>
              <a:t>Using the same value twice (even while keeping </a:t>
            </a:r>
            <a:r>
              <a:rPr lang="en-US" altLang="zh-TW" sz="2200" i="1" dirty="0"/>
              <a:t>k</a:t>
            </a:r>
            <a:r>
              <a:rPr lang="en-US" altLang="zh-TW" sz="2200" dirty="0"/>
              <a:t> secret), using a predictable value, or leaking even a few bits of </a:t>
            </a:r>
            <a:r>
              <a:rPr lang="en-US" altLang="zh-TW" sz="2200" i="1" dirty="0"/>
              <a:t>k</a:t>
            </a:r>
            <a:r>
              <a:rPr lang="en-US" altLang="zh-TW" sz="2200" dirty="0"/>
              <a:t> in each of several signatures, is enough to break </a:t>
            </a:r>
            <a:r>
              <a:rPr lang="en-US" altLang="zh-TW" sz="2200" dirty="0" smtClean="0"/>
              <a:t>DSA</a:t>
            </a:r>
            <a:r>
              <a:rPr lang="en-US" altLang="zh-TW" sz="2200" baseline="-25000" dirty="0" smtClean="0"/>
              <a:t> </a:t>
            </a:r>
            <a:r>
              <a:rPr lang="en-US" altLang="zh-TW" sz="2200" i="1" dirty="0" smtClean="0"/>
              <a:t>/</a:t>
            </a:r>
            <a:r>
              <a:rPr lang="en-US" altLang="zh-TW" sz="2200" baseline="-25000" dirty="0" smtClean="0"/>
              <a:t> </a:t>
            </a:r>
            <a:r>
              <a:rPr lang="en-US" altLang="zh-TW" sz="2200" dirty="0" smtClean="0"/>
              <a:t>ECDSA</a:t>
            </a:r>
            <a:endParaRPr lang="en-US" altLang="zh-TW" sz="2200" dirty="0"/>
          </a:p>
          <a:p>
            <a:pPr>
              <a:lnSpc>
                <a:spcPct val="95000"/>
              </a:lnSpc>
            </a:pPr>
            <a:r>
              <a:rPr lang="en-US" altLang="zh-TW" sz="2600" dirty="0"/>
              <a:t>[December 2010]  The ECDSA private key used by </a:t>
            </a:r>
            <a:r>
              <a:rPr lang="en-US" altLang="zh-TW" sz="2600" b="1" dirty="0"/>
              <a:t>Sony</a:t>
            </a:r>
            <a:r>
              <a:rPr lang="en-US" altLang="zh-TW" sz="2600" dirty="0"/>
              <a:t> to sign software for the </a:t>
            </a:r>
            <a:r>
              <a:rPr lang="en-US" altLang="zh-TW" sz="2600" b="1" dirty="0"/>
              <a:t>PlayStation 3</a:t>
            </a:r>
            <a:r>
              <a:rPr lang="en-US" altLang="zh-TW" sz="2600" dirty="0"/>
              <a:t> game console was recovered, because Sony implemented </a:t>
            </a:r>
            <a:r>
              <a:rPr lang="en-US" altLang="zh-TW" sz="2600" i="1" dirty="0"/>
              <a:t>k</a:t>
            </a:r>
            <a:r>
              <a:rPr lang="en-US" altLang="zh-TW" sz="2600" dirty="0"/>
              <a:t> as static instead of random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93D28-5855-4934-91DA-A9D54CB383A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75700" y="6145559"/>
            <a:ext cx="4932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hlinkClick r:id="rId2"/>
              </a:rPr>
              <a:t>http://</a:t>
            </a:r>
            <a:r>
              <a:rPr lang="en-US" altLang="zh-TW" sz="1400" dirty="0" smtClean="0">
                <a:hlinkClick r:id="rId2"/>
              </a:rPr>
              <a:t>en.wikipedia.org/wiki/Digital_Signature_Algorithm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   </a:t>
            </a:r>
            <a:r>
              <a:rPr lang="en-US" altLang="zh-TW" sz="1400" dirty="0" smtClean="0">
                <a:hlinkClick r:id="rId3"/>
              </a:rPr>
              <a:t>http</a:t>
            </a:r>
            <a:r>
              <a:rPr lang="en-US" altLang="zh-TW" sz="1400" dirty="0">
                <a:hlinkClick r:id="rId3"/>
              </a:rPr>
              <a:t>://</a:t>
            </a:r>
            <a:r>
              <a:rPr lang="en-US" altLang="zh-TW" sz="1400" dirty="0" smtClean="0">
                <a:hlinkClick r:id="rId3"/>
              </a:rPr>
              <a:t>en.wikipedia.org/wiki/Elliptic_Curve_DSA</a:t>
            </a:r>
            <a:r>
              <a:rPr lang="en-US" altLang="zh-TW" sz="1400" dirty="0" smtClean="0"/>
              <a:t> 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1209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330066"/>
                </a:solidFill>
              </a:rPr>
              <a:t>Ephemeral Key &amp; RNG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311"/>
            <a:ext cx="8507288" cy="4662065"/>
          </a:xfrm>
        </p:spPr>
        <p:txBody>
          <a:bodyPr/>
          <a:lstStyle/>
          <a:p>
            <a:pPr>
              <a:lnSpc>
                <a:spcPct val="105000"/>
              </a:lnSpc>
            </a:pPr>
            <a:r>
              <a:rPr lang="en-US" altLang="zh-TW" sz="2000" dirty="0"/>
              <a:t>[August 2013]  Bugs in </a:t>
            </a:r>
            <a:r>
              <a:rPr lang="en-US" altLang="zh-TW" sz="2000" dirty="0" smtClean="0"/>
              <a:t>some implementations </a:t>
            </a:r>
            <a:r>
              <a:rPr lang="en-US" altLang="zh-TW" sz="2000" dirty="0"/>
              <a:t>of the Java class </a:t>
            </a:r>
            <a:r>
              <a:rPr lang="en-US" altLang="zh-TW" sz="2000" i="1" dirty="0" err="1"/>
              <a:t>SecureRandom</a:t>
            </a:r>
            <a:r>
              <a:rPr lang="en-US" altLang="zh-TW" sz="2000" i="1" dirty="0"/>
              <a:t> </a:t>
            </a:r>
            <a:r>
              <a:rPr lang="en-US" altLang="zh-TW" sz="2000" dirty="0"/>
              <a:t>sometimes generated collisions in </a:t>
            </a:r>
            <a:r>
              <a:rPr lang="en-US" altLang="zh-TW" sz="2000" i="1" dirty="0"/>
              <a:t>k</a:t>
            </a:r>
            <a:r>
              <a:rPr lang="en-US" altLang="zh-TW" sz="2000" dirty="0"/>
              <a:t>, allowing in stealing </a:t>
            </a:r>
            <a:r>
              <a:rPr lang="en-US" altLang="zh-TW" sz="2000" b="1" dirty="0"/>
              <a:t>bitcoins</a:t>
            </a:r>
            <a:r>
              <a:rPr lang="en-US" altLang="zh-TW" sz="2000" dirty="0"/>
              <a:t> from the containing wallet on </a:t>
            </a:r>
            <a:r>
              <a:rPr lang="en-US" altLang="zh-TW" sz="2000" b="1" dirty="0"/>
              <a:t>Android </a:t>
            </a:r>
            <a:r>
              <a:rPr lang="en-US" altLang="zh-TW" sz="2000" b="1" dirty="0" smtClean="0"/>
              <a:t>app</a:t>
            </a:r>
          </a:p>
          <a:p>
            <a:pPr lvl="1">
              <a:lnSpc>
                <a:spcPct val="105000"/>
              </a:lnSpc>
            </a:pPr>
            <a:r>
              <a:rPr lang="en-US" altLang="zh-TW" sz="1400" dirty="0">
                <a:hlinkClick r:id="rId2"/>
              </a:rPr>
              <a:t>http://</a:t>
            </a:r>
            <a:r>
              <a:rPr lang="en-US" altLang="zh-TW" sz="1400" dirty="0" smtClean="0">
                <a:hlinkClick r:id="rId2"/>
              </a:rPr>
              <a:t>www.theregister.co.uk/2013/08/12/android_bug_batters_bitcoin_wallets</a:t>
            </a:r>
            <a:endParaRPr lang="en-US" altLang="zh-TW" sz="1400" dirty="0" smtClean="0"/>
          </a:p>
          <a:p>
            <a:pPr>
              <a:lnSpc>
                <a:spcPct val="105000"/>
              </a:lnSpc>
            </a:pPr>
            <a:r>
              <a:rPr lang="en-US" altLang="zh-TW" sz="2000" dirty="0">
                <a:solidFill>
                  <a:srgbClr val="000000"/>
                </a:solidFill>
              </a:rPr>
              <a:t>[August 2013] </a:t>
            </a:r>
            <a:r>
              <a:rPr lang="en-US" altLang="zh-TW" sz="1800" dirty="0">
                <a:solidFill>
                  <a:srgbClr val="000000"/>
                </a:solidFill>
              </a:rPr>
              <a:t>158 </a:t>
            </a:r>
            <a:r>
              <a:rPr lang="en-US" altLang="zh-TW" sz="1800" dirty="0" smtClean="0">
                <a:solidFill>
                  <a:srgbClr val="000000"/>
                </a:solidFill>
              </a:rPr>
              <a:t>accounts </a:t>
            </a:r>
            <a:r>
              <a:rPr lang="en-US" altLang="zh-TW" sz="1800" dirty="0">
                <a:solidFill>
                  <a:srgbClr val="000000"/>
                </a:solidFill>
              </a:rPr>
              <a:t>had used the same signature </a:t>
            </a:r>
            <a:r>
              <a:rPr lang="en-US" altLang="zh-TW" sz="1800" dirty="0" err="1">
                <a:solidFill>
                  <a:srgbClr val="000000"/>
                </a:solidFill>
              </a:rPr>
              <a:t>nonces</a:t>
            </a:r>
            <a:r>
              <a:rPr lang="en-US" altLang="zh-TW" sz="1800" dirty="0">
                <a:solidFill>
                  <a:srgbClr val="000000"/>
                </a:solidFill>
              </a:rPr>
              <a:t> </a:t>
            </a:r>
            <a:r>
              <a:rPr lang="en-US" altLang="zh-TW" sz="1800" i="1" dirty="0">
                <a:solidFill>
                  <a:srgbClr val="000000"/>
                </a:solidFill>
              </a:rPr>
              <a:t>r</a:t>
            </a:r>
            <a:r>
              <a:rPr lang="en-US" altLang="zh-TW" sz="1800" baseline="-25000" dirty="0">
                <a:solidFill>
                  <a:srgbClr val="000000"/>
                </a:solidFill>
              </a:rPr>
              <a:t> </a:t>
            </a:r>
            <a:r>
              <a:rPr lang="en-US" altLang="zh-TW" sz="1800" baseline="-25000" dirty="0" smtClean="0">
                <a:solidFill>
                  <a:srgbClr val="000000"/>
                </a:solidFill>
              </a:rPr>
              <a:t> </a:t>
            </a:r>
            <a:r>
              <a:rPr lang="en-US" altLang="zh-TW" sz="1800" dirty="0" smtClean="0">
                <a:solidFill>
                  <a:srgbClr val="000000"/>
                </a:solidFill>
              </a:rPr>
              <a:t>value </a:t>
            </a:r>
            <a:r>
              <a:rPr lang="en-US" altLang="zh-TW" sz="1800" dirty="0">
                <a:solidFill>
                  <a:srgbClr val="000000"/>
                </a:solidFill>
              </a:rPr>
              <a:t>in more than one </a:t>
            </a:r>
            <a:r>
              <a:rPr lang="en-US" altLang="zh-TW" sz="1800" dirty="0" smtClean="0">
                <a:solidFill>
                  <a:srgbClr val="000000"/>
                </a:solidFill>
              </a:rPr>
              <a:t>signature. The </a:t>
            </a:r>
            <a:r>
              <a:rPr lang="en-US" altLang="zh-TW" sz="1800" dirty="0">
                <a:solidFill>
                  <a:srgbClr val="000000"/>
                </a:solidFill>
              </a:rPr>
              <a:t>total remaining balance across </a:t>
            </a:r>
            <a:r>
              <a:rPr lang="en-US" altLang="zh-TW" sz="1800" dirty="0" smtClean="0">
                <a:solidFill>
                  <a:srgbClr val="000000"/>
                </a:solidFill>
              </a:rPr>
              <a:t>all 158 </a:t>
            </a:r>
            <a:r>
              <a:rPr lang="en-US" altLang="zh-TW" sz="1800" dirty="0">
                <a:solidFill>
                  <a:srgbClr val="000000"/>
                </a:solidFill>
              </a:rPr>
              <a:t>accounts </a:t>
            </a:r>
            <a:r>
              <a:rPr lang="en-US" altLang="zh-TW" sz="1800" dirty="0" smtClean="0">
                <a:solidFill>
                  <a:srgbClr val="000000"/>
                </a:solidFill>
              </a:rPr>
              <a:t>is </a:t>
            </a:r>
            <a:r>
              <a:rPr lang="en-US" altLang="zh-TW" sz="1800" dirty="0">
                <a:solidFill>
                  <a:srgbClr val="000000"/>
                </a:solidFill>
              </a:rPr>
              <a:t>only 0.00031217 BTC. </a:t>
            </a:r>
            <a:r>
              <a:rPr lang="en-US" altLang="zh-TW" sz="1800" dirty="0" smtClean="0">
                <a:solidFill>
                  <a:srgbClr val="000000"/>
                </a:solidFill>
              </a:rPr>
              <a:t>T</a:t>
            </a:r>
            <a:r>
              <a:rPr lang="en-US" altLang="zh-TW" sz="1800" dirty="0">
                <a:solidFill>
                  <a:srgbClr val="000000"/>
                </a:solidFill>
              </a:rPr>
              <a:t>h</a:t>
            </a:r>
            <a:r>
              <a:rPr lang="en-US" altLang="zh-TW" sz="1800" dirty="0" smtClean="0">
                <a:solidFill>
                  <a:srgbClr val="000000"/>
                </a:solidFill>
              </a:rPr>
              <a:t>e </a:t>
            </a:r>
            <a:r>
              <a:rPr lang="en-US" altLang="zh-TW" sz="1800" dirty="0">
                <a:solidFill>
                  <a:srgbClr val="000000"/>
                </a:solidFill>
              </a:rPr>
              <a:t>address, </a:t>
            </a:r>
            <a:r>
              <a:rPr lang="en-US" altLang="zh-TW" sz="1600" dirty="0" smtClean="0">
                <a:solidFill>
                  <a:srgbClr val="000000"/>
                </a:solidFill>
              </a:rPr>
              <a:t>1HKywxiL4JziqXrzLKhmB6a74ma6kxbSDj</a:t>
            </a:r>
            <a:r>
              <a:rPr lang="en-US" altLang="zh-TW" sz="1800" dirty="0" smtClean="0">
                <a:solidFill>
                  <a:srgbClr val="000000"/>
                </a:solidFill>
              </a:rPr>
              <a:t>, appears </a:t>
            </a:r>
            <a:r>
              <a:rPr lang="en-US" altLang="zh-TW" sz="1800" dirty="0">
                <a:solidFill>
                  <a:srgbClr val="000000"/>
                </a:solidFill>
              </a:rPr>
              <a:t>to have stolen bitcoins from 10 of these addresses. This account made 11 </a:t>
            </a:r>
            <a:r>
              <a:rPr lang="en-US" altLang="zh-TW" sz="1800" dirty="0" smtClean="0">
                <a:solidFill>
                  <a:srgbClr val="000000"/>
                </a:solidFill>
              </a:rPr>
              <a:t>transactions </a:t>
            </a:r>
            <a:r>
              <a:rPr lang="en-US" altLang="zh-TW" sz="1800" dirty="0">
                <a:solidFill>
                  <a:srgbClr val="000000"/>
                </a:solidFill>
              </a:rPr>
              <a:t>between March and October 2013. These transactions have netted </a:t>
            </a:r>
            <a:r>
              <a:rPr lang="en-US" altLang="zh-TW" sz="1800" dirty="0" smtClean="0">
                <a:solidFill>
                  <a:srgbClr val="000000"/>
                </a:solidFill>
              </a:rPr>
              <a:t>this account </a:t>
            </a:r>
            <a:r>
              <a:rPr lang="en-US" altLang="zh-TW" sz="1800" dirty="0">
                <a:solidFill>
                  <a:srgbClr val="000000"/>
                </a:solidFill>
              </a:rPr>
              <a:t>over 59 bitcoins (approximately $12,000 USD</a:t>
            </a:r>
            <a:r>
              <a:rPr lang="en-US" altLang="zh-TW" sz="1800" dirty="0" smtClean="0">
                <a:solidFill>
                  <a:srgbClr val="000000"/>
                </a:solidFill>
              </a:rPr>
              <a:t>).</a:t>
            </a:r>
          </a:p>
          <a:p>
            <a:pPr lvl="1">
              <a:lnSpc>
                <a:spcPct val="105000"/>
              </a:lnSpc>
            </a:pPr>
            <a:r>
              <a:rPr lang="en-US" altLang="zh-TW" sz="1400" dirty="0">
                <a:hlinkClick r:id="rId3"/>
              </a:rPr>
              <a:t>http://eprint.iacr.org/2013/734.pdf</a:t>
            </a:r>
            <a:endParaRPr lang="en-US" altLang="zh-TW" sz="1400" dirty="0"/>
          </a:p>
          <a:p>
            <a:pPr>
              <a:lnSpc>
                <a:spcPct val="105000"/>
              </a:lnSpc>
            </a:pPr>
            <a:r>
              <a:rPr lang="en-US" altLang="zh-TW" sz="2400" dirty="0"/>
              <a:t>This issue can be prevented by deriving </a:t>
            </a:r>
            <a:r>
              <a:rPr lang="en-US" altLang="zh-TW" sz="2400" i="1" dirty="0"/>
              <a:t>k</a:t>
            </a:r>
            <a:r>
              <a:rPr lang="en-US" altLang="zh-TW" sz="2400" dirty="0"/>
              <a:t> deterministically from the </a:t>
            </a:r>
            <a:r>
              <a:rPr lang="en-US" altLang="zh-TW" sz="2400" b="1" dirty="0"/>
              <a:t>private</a:t>
            </a:r>
            <a:r>
              <a:rPr lang="en-US" altLang="zh-TW" sz="2400" b="1" baseline="-25000" dirty="0"/>
              <a:t> </a:t>
            </a:r>
            <a:r>
              <a:rPr lang="en-US" altLang="zh-TW" sz="2400" b="1" dirty="0"/>
              <a:t>key </a:t>
            </a:r>
            <a:r>
              <a:rPr lang="en-US" altLang="zh-TW" sz="2400" dirty="0"/>
              <a:t>and the </a:t>
            </a:r>
            <a:r>
              <a:rPr lang="en-US" altLang="zh-TW" sz="2400" b="1" dirty="0"/>
              <a:t>message hash</a:t>
            </a:r>
            <a:r>
              <a:rPr lang="en-US" altLang="zh-TW" sz="2400" dirty="0"/>
              <a:t>, </a:t>
            </a:r>
            <a:r>
              <a:rPr lang="en-US" altLang="zh-TW" sz="2400" dirty="0" smtClean="0"/>
              <a:t>as described </a:t>
            </a:r>
            <a:r>
              <a:rPr lang="en-US" altLang="zh-TW" sz="2400" dirty="0"/>
              <a:t>by </a:t>
            </a:r>
            <a:r>
              <a:rPr lang="en-US" altLang="zh-TW" sz="2400" b="1" dirty="0"/>
              <a:t>RFC 6979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93D28-5855-4934-91DA-A9D54CB383A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>
                <a:latin typeface="+mn-lt"/>
                <a:ea typeface="標楷體" panose="03000509000000000000" pitchFamily="65" charset="-120"/>
              </a:rPr>
              <a:t>Bitcoin Transactions</a:t>
            </a:r>
            <a:r>
              <a:rPr lang="zh-TW" altLang="en-US" sz="4000" dirty="0" smtClean="0">
                <a:latin typeface="+mn-lt"/>
                <a:ea typeface="標楷體" panose="03000509000000000000" pitchFamily="65" charset="-120"/>
              </a:rPr>
              <a:t> 交易</a:t>
            </a:r>
            <a:endParaRPr lang="zh-TW" altLang="en-US" sz="4000" dirty="0">
              <a:latin typeface="+mn-lt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EE9C3-544A-46B6-8656-ED176B83B1F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5" y="1654849"/>
            <a:ext cx="7623870" cy="455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123922" y="61248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Must be protected very well!!!</a:t>
            </a:r>
            <a:endParaRPr kumimoji="0" lang="zh-TW" altLang="en-US" dirty="0">
              <a:solidFill>
                <a:srgbClr val="FF0000"/>
              </a:solidFill>
              <a:latin typeface="Times New Roman" panose="02020603050405020304" pitchFamily="18" charset="0"/>
              <a:ea typeface="新細明體"/>
              <a:cs typeface="Times New Roman" panose="02020603050405020304" pitchFamily="18" charset="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245006" y="5332712"/>
            <a:ext cx="6759344" cy="792088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1560" y="6381328"/>
            <a:ext cx="41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prstClr val="black"/>
                </a:solidFill>
                <a:latin typeface="Calibri"/>
                <a:ea typeface="新細明體"/>
                <a:hlinkClick r:id="rId3"/>
              </a:rPr>
              <a:t>http://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  <a:hlinkClick r:id="rId3"/>
              </a:rPr>
              <a:t>bitcoin.org/bitcoin.pdf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中本聰</a:t>
            </a:r>
            <a:endParaRPr kumimoji="0" lang="en-US" altLang="zh-TW" sz="20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29064" y="1852068"/>
            <a:ext cx="1704975" cy="3100933"/>
          </a:xfrm>
          <a:prstGeom prst="rect">
            <a:avLst/>
          </a:prstGeom>
          <a:noFill/>
          <a:ln w="25400" cap="flat" cmpd="sng" algn="ctr">
            <a:solidFill>
              <a:srgbClr val="00CC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86185" y="2316140"/>
            <a:ext cx="1395442" cy="621779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29040" y="4195499"/>
            <a:ext cx="1086225" cy="605159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67474" y="2318792"/>
            <a:ext cx="1396800" cy="612000"/>
          </a:xfrm>
          <a:prstGeom prst="rect">
            <a:avLst/>
          </a:prstGeom>
          <a:noFill/>
          <a:ln w="25400" cap="flat" cmpd="sng" algn="ctr">
            <a:solidFill>
              <a:srgbClr val="00CC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86184" y="5424001"/>
            <a:ext cx="1395442" cy="624433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86534" y="3403354"/>
            <a:ext cx="614392" cy="311396"/>
          </a:xfrm>
          <a:prstGeom prst="rect">
            <a:avLst/>
          </a:prstGeom>
          <a:noFill/>
          <a:ln w="25400" cap="flat" cmpd="sng" algn="ctr">
            <a:solidFill>
              <a:srgbClr val="00CC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39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HITCON 2014</a:t>
            </a:r>
            <a:br>
              <a:rPr lang="en-US" altLang="zh-TW" sz="4000" dirty="0" smtClean="0"/>
            </a:b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台灣駭客年會</a:t>
            </a:r>
            <a:r>
              <a:rPr lang="en-US" altLang="zh-TW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企業場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93D28-5855-4934-91DA-A9D54CB383A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44824"/>
            <a:ext cx="4600507" cy="400330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110" y="4293096"/>
            <a:ext cx="4871386" cy="23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4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私鑰數據庫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93D28-5855-4934-91DA-A9D54CB383A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4" y="1715555"/>
            <a:ext cx="7101408" cy="47377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71173" y="6505599"/>
            <a:ext cx="51845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3"/>
              </a:rPr>
              <a:t>https://www.zhihu.com/question/23608006/answer/25141783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279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常見誤解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147248" cy="4411663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TW" dirty="0" smtClean="0">
                <a:latin typeface="+mn-lt"/>
              </a:rPr>
              <a:t>Bitcoin protocol </a:t>
            </a:r>
            <a:r>
              <a:rPr lang="zh-TW" altLang="en-US" dirty="0" smtClean="0">
                <a:solidFill>
                  <a:srgbClr val="000000"/>
                </a:solidFill>
                <a:latin typeface="Arial"/>
              </a:rPr>
              <a:t>沒有</a:t>
            </a:r>
            <a:r>
              <a:rPr lang="zh-TW" altLang="en-US" dirty="0" smtClean="0">
                <a:solidFill>
                  <a:srgbClr val="000000"/>
                </a:solidFill>
                <a:latin typeface="標楷體"/>
                <a:ea typeface="標楷體"/>
              </a:rPr>
              <a:t>「加密」</a:t>
            </a:r>
            <a:r>
              <a:rPr lang="zh-TW" altLang="en-US" dirty="0" smtClean="0">
                <a:solidFill>
                  <a:srgbClr val="000000"/>
                </a:solidFill>
                <a:latin typeface="Arial"/>
              </a:rPr>
              <a:t>，</a:t>
            </a:r>
            <a:r>
              <a:rPr lang="zh-TW" altLang="en-US" dirty="0">
                <a:solidFill>
                  <a:srgbClr val="000000"/>
                </a:solidFill>
                <a:latin typeface="Arial"/>
              </a:rPr>
              <a:t>僅</a:t>
            </a:r>
            <a:r>
              <a:rPr lang="zh-TW" altLang="en-US" dirty="0" smtClean="0">
                <a:solidFill>
                  <a:srgbClr val="000000"/>
                </a:solidFill>
                <a:latin typeface="標楷體"/>
                <a:ea typeface="標楷體"/>
              </a:rPr>
              <a:t>數位簽章</a:t>
            </a:r>
            <a:endParaRPr lang="en-US" altLang="zh-TW" dirty="0" smtClean="0">
              <a:solidFill>
                <a:srgbClr val="000000"/>
              </a:solidFill>
              <a:latin typeface="標楷體"/>
              <a:ea typeface="標楷體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dirty="0" smtClean="0">
                <a:solidFill>
                  <a:srgbClr val="000000"/>
                </a:solidFill>
                <a:latin typeface="標楷體"/>
                <a:ea typeface="標楷體"/>
              </a:rPr>
              <a:t>中</a:t>
            </a:r>
            <a:r>
              <a:rPr lang="zh-TW" altLang="en-US" dirty="0">
                <a:solidFill>
                  <a:srgbClr val="000000"/>
                </a:solidFill>
                <a:latin typeface="標楷體"/>
                <a:ea typeface="標楷體"/>
              </a:rPr>
              <a:t>本</a:t>
            </a:r>
            <a:r>
              <a:rPr lang="zh-TW" altLang="en-US" dirty="0" smtClean="0">
                <a:solidFill>
                  <a:srgbClr val="000000"/>
                </a:solidFill>
                <a:latin typeface="標楷體"/>
                <a:ea typeface="標楷體"/>
              </a:rPr>
              <a:t>聰論文的全文無任何 </a:t>
            </a:r>
            <a:r>
              <a:rPr lang="en-US" altLang="zh-TW" dirty="0" smtClean="0">
                <a:solidFill>
                  <a:srgbClr val="000000"/>
                </a:solidFill>
                <a:latin typeface="+mn-lt"/>
                <a:ea typeface="標楷體"/>
              </a:rPr>
              <a:t>encrypt </a:t>
            </a:r>
            <a:r>
              <a:rPr lang="en-US" altLang="zh-TW" i="1" dirty="0" smtClean="0">
                <a:solidFill>
                  <a:srgbClr val="000000"/>
                </a:solidFill>
                <a:latin typeface="+mn-lt"/>
                <a:ea typeface="標楷體"/>
              </a:rPr>
              <a:t>/</a:t>
            </a:r>
            <a:r>
              <a:rPr lang="en-US" altLang="zh-TW" dirty="0" smtClean="0">
                <a:solidFill>
                  <a:srgbClr val="000000"/>
                </a:solidFill>
                <a:latin typeface="+mn-lt"/>
                <a:ea typeface="標楷體"/>
              </a:rPr>
              <a:t> encryption</a:t>
            </a:r>
            <a:r>
              <a:rPr lang="zh-TW" altLang="en-US" dirty="0" smtClean="0">
                <a:solidFill>
                  <a:srgbClr val="000000"/>
                </a:solidFill>
                <a:latin typeface="+mn-lt"/>
                <a:ea typeface="標楷體"/>
              </a:rPr>
              <a:t>，而 </a:t>
            </a:r>
            <a:r>
              <a:rPr lang="en-US" altLang="zh-TW" dirty="0" smtClean="0">
                <a:solidFill>
                  <a:srgbClr val="000000"/>
                </a:solidFill>
                <a:latin typeface="+mn-lt"/>
                <a:ea typeface="標楷體"/>
              </a:rPr>
              <a:t>sign </a:t>
            </a:r>
            <a:r>
              <a:rPr lang="en-US" altLang="zh-TW" i="1" dirty="0" smtClean="0">
                <a:solidFill>
                  <a:srgbClr val="000000"/>
                </a:solidFill>
                <a:latin typeface="+mn-lt"/>
                <a:ea typeface="標楷體"/>
              </a:rPr>
              <a:t>/</a:t>
            </a:r>
            <a:r>
              <a:rPr lang="en-US" altLang="zh-TW" dirty="0" smtClean="0">
                <a:solidFill>
                  <a:srgbClr val="000000"/>
                </a:solidFill>
                <a:latin typeface="+mn-lt"/>
                <a:ea typeface="標楷體"/>
              </a:rPr>
              <a:t> signing </a:t>
            </a:r>
            <a:r>
              <a:rPr lang="en-US" altLang="zh-TW" i="1" dirty="0" smtClean="0">
                <a:solidFill>
                  <a:srgbClr val="000000"/>
                </a:solidFill>
                <a:latin typeface="+mn-lt"/>
                <a:ea typeface="標楷體"/>
              </a:rPr>
              <a:t>/</a:t>
            </a:r>
            <a:r>
              <a:rPr lang="en-US" altLang="zh-TW" dirty="0" smtClean="0">
                <a:solidFill>
                  <a:srgbClr val="000000"/>
                </a:solidFill>
                <a:latin typeface="+mn-lt"/>
                <a:ea typeface="標楷體"/>
              </a:rPr>
              <a:t> signature </a:t>
            </a:r>
            <a:r>
              <a:rPr lang="zh-TW" altLang="en-US" dirty="0" smtClean="0">
                <a:solidFill>
                  <a:srgbClr val="000000"/>
                </a:solidFill>
                <a:latin typeface="+mn-lt"/>
                <a:ea typeface="標楷體"/>
              </a:rPr>
              <a:t>出現 </a:t>
            </a:r>
            <a:r>
              <a:rPr lang="en-US" altLang="zh-TW" dirty="0" smtClean="0">
                <a:solidFill>
                  <a:srgbClr val="000000"/>
                </a:solidFill>
                <a:latin typeface="+mn-lt"/>
                <a:ea typeface="標楷體"/>
              </a:rPr>
              <a:t>12 </a:t>
            </a:r>
            <a:r>
              <a:rPr lang="zh-TW" altLang="en-US" dirty="0" smtClean="0">
                <a:solidFill>
                  <a:srgbClr val="000000"/>
                </a:solidFill>
                <a:latin typeface="+mn-lt"/>
                <a:ea typeface="標楷體"/>
              </a:rPr>
              <a:t>次</a:t>
            </a:r>
            <a:endParaRPr lang="en-US" altLang="zh-TW" dirty="0" smtClean="0">
              <a:solidFill>
                <a:srgbClr val="000000"/>
              </a:solidFill>
              <a:latin typeface="+mn-lt"/>
              <a:ea typeface="標楷體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dirty="0" smtClean="0">
                <a:solidFill>
                  <a:srgbClr val="000000"/>
                </a:solidFill>
                <a:latin typeface="+mn-lt"/>
                <a:ea typeface="標楷體"/>
              </a:rPr>
              <a:t>許多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標楷體"/>
              </a:rPr>
              <a:t>文章強調 </a:t>
            </a:r>
            <a:r>
              <a:rPr lang="en-US" altLang="zh-TW" dirty="0">
                <a:solidFill>
                  <a:srgbClr val="000000"/>
                </a:solidFill>
                <a:latin typeface="+mn-lt"/>
                <a:ea typeface="標楷體"/>
              </a:rPr>
              <a:t>Bitcoin</a:t>
            </a:r>
            <a:r>
              <a:rPr lang="en-US" altLang="zh-TW" sz="1600" baseline="-25000" dirty="0">
                <a:solidFill>
                  <a:srgbClr val="000000"/>
                </a:solidFill>
              </a:rPr>
              <a:t> </a:t>
            </a:r>
            <a:r>
              <a:rPr lang="zh-TW" altLang="en-US" dirty="0" smtClean="0">
                <a:solidFill>
                  <a:srgbClr val="000000"/>
                </a:solidFill>
                <a:latin typeface="+mn-lt"/>
                <a:ea typeface="標楷體"/>
              </a:rPr>
              <a:t>以橢圓曲線密碼系統對交易資料進行加密保護</a:t>
            </a:r>
            <a:r>
              <a:rPr lang="zh-TW" altLang="en-US" dirty="0" smtClean="0">
                <a:solidFill>
                  <a:srgbClr val="000000"/>
                </a:solidFill>
                <a:latin typeface="Arial"/>
                <a:ea typeface="標楷體"/>
              </a:rPr>
              <a:t>，此為錯誤敘述</a:t>
            </a:r>
            <a:endParaRPr lang="en-US" altLang="zh-TW" dirty="0" smtClean="0">
              <a:solidFill>
                <a:srgbClr val="000000"/>
              </a:solidFill>
              <a:latin typeface="+mn-lt"/>
              <a:ea typeface="標楷體"/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dirty="0" smtClean="0">
                <a:solidFill>
                  <a:srgbClr val="000000"/>
                </a:solidFill>
                <a:latin typeface="+mn-lt"/>
                <a:ea typeface="標楷體"/>
              </a:rPr>
              <a:t>保護私鑰可能需使用</a:t>
            </a:r>
            <a:r>
              <a:rPr lang="zh-TW" altLang="en-US" dirty="0">
                <a:solidFill>
                  <a:srgbClr val="000000"/>
                </a:solidFill>
                <a:latin typeface="+mn-lt"/>
                <a:ea typeface="標楷體"/>
              </a:rPr>
              <a:t>加密</a:t>
            </a:r>
            <a:r>
              <a:rPr lang="zh-TW" altLang="en-US" dirty="0" smtClean="0">
                <a:solidFill>
                  <a:srgbClr val="000000"/>
                </a:solidFill>
                <a:latin typeface="+mn-lt"/>
                <a:ea typeface="標楷體"/>
              </a:rPr>
              <a:t>，但它不屬於比特幣協定</a:t>
            </a:r>
            <a:r>
              <a:rPr lang="zh-TW" altLang="en-US" dirty="0" smtClean="0">
                <a:solidFill>
                  <a:srgbClr val="000000"/>
                </a:solidFill>
                <a:latin typeface="Arial"/>
                <a:ea typeface="標楷體"/>
              </a:rPr>
              <a:t>，由使用者</a:t>
            </a:r>
            <a:r>
              <a:rPr lang="zh-TW" altLang="en-US" dirty="0">
                <a:solidFill>
                  <a:srgbClr val="000000"/>
                </a:solidFill>
                <a:latin typeface="Arial"/>
                <a:ea typeface="標楷體"/>
              </a:rPr>
              <a:t>錢包</a:t>
            </a:r>
            <a:r>
              <a:rPr lang="zh-TW" altLang="en-US" dirty="0" smtClean="0">
                <a:solidFill>
                  <a:srgbClr val="000000"/>
                </a:solidFill>
                <a:latin typeface="Arial"/>
                <a:ea typeface="標楷體"/>
              </a:rPr>
              <a:t>自行處理對私鑰的保護</a:t>
            </a:r>
            <a:r>
              <a:rPr lang="zh-TW" altLang="en-US" dirty="0" smtClean="0">
                <a:solidFill>
                  <a:srgbClr val="000000"/>
                </a:solidFill>
                <a:latin typeface="+mn-lt"/>
                <a:ea typeface="標楷體"/>
              </a:rPr>
              <a:t> 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0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sted-image-small.png"/>
          <p:cNvPicPr/>
          <p:nvPr/>
        </p:nvPicPr>
        <p:blipFill rotWithShape="1">
          <a:blip r:embed="rId2">
            <a:extLst/>
          </a:blip>
          <a:srcRect l="5893" t="6572"/>
          <a:stretch/>
        </p:blipFill>
        <p:spPr>
          <a:xfrm>
            <a:off x="683568" y="1772816"/>
            <a:ext cx="7992888" cy="482453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err="1" smtClean="0"/>
              <a:t>CoolWallet</a:t>
            </a:r>
            <a:endParaRPr lang="zh-TW" altLang="en-US" sz="4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EE9C3-544A-46B6-8656-ED176B83B1F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56199" y="4941250"/>
            <a:ext cx="20939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solidFill>
                  <a:srgbClr val="006699"/>
                </a:solidFill>
                <a:latin typeface="Arial"/>
                <a:ea typeface="標楷體" panose="03000509000000000000" pitchFamily="65" charset="-120"/>
              </a:rPr>
              <a:t>英飛凌  </a:t>
            </a:r>
            <a:r>
              <a:rPr lang="en-US" altLang="zh-TW" sz="2000" dirty="0" smtClean="0">
                <a:solidFill>
                  <a:srgbClr val="006699"/>
                </a:solidFill>
                <a:latin typeface="Arial"/>
                <a:ea typeface="標楷體" panose="03000509000000000000" pitchFamily="65" charset="-120"/>
              </a:rPr>
              <a:t>Infineon </a:t>
            </a: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rgbClr val="006699"/>
                </a:solidFill>
                <a:latin typeface="Arial"/>
                <a:ea typeface="標楷體" panose="03000509000000000000" pitchFamily="65" charset="-120"/>
              </a:rPr>
              <a:t>SLE97</a:t>
            </a:r>
            <a:r>
              <a:rPr lang="zh-TW" altLang="en-US" sz="2000" dirty="0" smtClean="0">
                <a:solidFill>
                  <a:srgbClr val="006699"/>
                </a:solidFill>
                <a:latin typeface="Arial"/>
                <a:ea typeface="標楷體" panose="03000509000000000000" pitchFamily="65" charset="-120"/>
              </a:rPr>
              <a:t> 安全晶片</a:t>
            </a:r>
            <a:endParaRPr lang="en-US" altLang="zh-TW" sz="2000" dirty="0" smtClean="0">
              <a:solidFill>
                <a:srgbClr val="006699"/>
              </a:solidFill>
              <a:latin typeface="Arial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363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4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24563" t="15452" r="44620" b="76119"/>
          <a:stretch/>
        </p:blipFill>
        <p:spPr>
          <a:xfrm>
            <a:off x="282863" y="116632"/>
            <a:ext cx="8465601" cy="13024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91" y="2276872"/>
            <a:ext cx="7245601" cy="132027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t="18575" b="12527"/>
          <a:stretch/>
        </p:blipFill>
        <p:spPr>
          <a:xfrm>
            <a:off x="392695" y="3732189"/>
            <a:ext cx="7274897" cy="77693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t="8328"/>
          <a:stretch/>
        </p:blipFill>
        <p:spPr>
          <a:xfrm>
            <a:off x="384912" y="4676210"/>
            <a:ext cx="7499456" cy="15852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002" y="1045480"/>
            <a:ext cx="2301745" cy="16234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95736" y="6387977"/>
            <a:ext cx="3485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hlinkClick r:id="rId7"/>
              </a:rPr>
              <a:t>https://kknews.cc/tech/m4kmbp.html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0721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>
                <a:solidFill>
                  <a:srgbClr val="330066"/>
                </a:solidFill>
              </a:rPr>
              <a:t>HITCON 2015</a:t>
            </a:r>
            <a:br>
              <a:rPr lang="en-US" altLang="zh-TW" sz="4000" dirty="0" smtClean="0">
                <a:solidFill>
                  <a:srgbClr val="330066"/>
                </a:solidFill>
              </a:rPr>
            </a:br>
            <a:r>
              <a:rPr lang="zh-TW" altLang="en-US" sz="4000" dirty="0" smtClean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台灣</a:t>
            </a:r>
            <a:r>
              <a:rPr lang="zh-TW" altLang="en-US" sz="4000" dirty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駭客</a:t>
            </a:r>
            <a:r>
              <a:rPr lang="zh-TW" altLang="en-US" sz="4000" dirty="0" smtClean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年會 企業場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EE9C3-544A-46B6-8656-ED176B83B1F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28800"/>
            <a:ext cx="6768752" cy="35511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960" y="4927777"/>
            <a:ext cx="4643536" cy="180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0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Side-Channel Attacks</a:t>
            </a:r>
            <a:endParaRPr lang="zh-TW" altLang="en-US" sz="4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EE9C3-544A-46B6-8656-ED176B83B1F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3488" r="51189" b="17084"/>
          <a:stretch/>
        </p:blipFill>
        <p:spPr>
          <a:xfrm>
            <a:off x="465784" y="1765107"/>
            <a:ext cx="4106216" cy="347561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11690" y="5338541"/>
            <a:ext cx="7962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D</a:t>
            </a:r>
            <a:r>
              <a:rPr lang="en-US" altLang="zh-TW" sz="2400" dirty="0" smtClean="0"/>
              <a:t> (double) or </a:t>
            </a:r>
            <a:r>
              <a:rPr lang="en-US" altLang="zh-TW" sz="2400" b="1" dirty="0" smtClean="0"/>
              <a:t>A </a:t>
            </a:r>
            <a:r>
              <a:rPr lang="en-US" altLang="zh-TW" sz="2400" dirty="0" smtClean="0"/>
              <a:t>(add) depends on the bits of </a:t>
            </a:r>
            <a:r>
              <a:rPr lang="en-US" altLang="zh-TW" sz="2400" b="1" dirty="0" smtClean="0"/>
              <a:t>Private Key</a:t>
            </a:r>
            <a:endParaRPr lang="zh-TW" altLang="en-US" sz="24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74664" y="6103492"/>
            <a:ext cx="560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Image Courtesy </a:t>
            </a:r>
            <a:r>
              <a:rPr lang="en-US" altLang="zh-TW" dirty="0" smtClean="0">
                <a:sym typeface="Symbol" panose="05050102010706020507" pitchFamily="18" charset="2"/>
              </a:rPr>
              <a:t>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://eprint.iacr.org/2015/354.pdf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772816"/>
            <a:ext cx="4456667" cy="33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0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err="1" smtClean="0"/>
              <a:t>Blockchain</a:t>
            </a:r>
            <a:r>
              <a:rPr lang="en-US" altLang="zh-TW" sz="4000" dirty="0" smtClean="0"/>
              <a:t> Security:</a:t>
            </a:r>
            <a:br>
              <a:rPr lang="en-US" altLang="zh-TW" sz="4000" dirty="0" smtClean="0"/>
            </a:br>
            <a:r>
              <a:rPr lang="en-US" altLang="zh-TW" sz="4000" dirty="0" smtClean="0"/>
              <a:t>From Curves to Contracts</a:t>
            </a:r>
            <a:endParaRPr lang="zh-TW" altLang="en-US" sz="40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4EE9C3-544A-46B6-8656-ED176B83B1F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1" y="1700808"/>
            <a:ext cx="7890617" cy="424847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4755" t="45637" r="49699" b="29337"/>
          <a:stretch/>
        </p:blipFill>
        <p:spPr>
          <a:xfrm>
            <a:off x="3606246" y="5121188"/>
            <a:ext cx="5358242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金融</a:t>
            </a:r>
            <a:r>
              <a:rPr lang="zh-TW" altLang="en-US" sz="3600" dirty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科技</a:t>
            </a: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</a:rPr>
              <a:t>密碼</a:t>
            </a: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</a:rPr>
              <a:t>元件</a:t>
            </a: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運作</a:t>
            </a:r>
            <a:r>
              <a:rPr lang="zh-TW" altLang="en-US" sz="3600" dirty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原理</a:t>
            </a: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重點新聞</a:t>
            </a:r>
            <a:endParaRPr lang="zh-TW" altLang="en-US" sz="3600" dirty="0">
              <a:solidFill>
                <a:srgbClr val="FFFFFF">
                  <a:lumMod val="50000"/>
                </a:srgbClr>
              </a:solidFill>
              <a:latin typeface="標楷體" panose="03000509000000000000" pitchFamily="65" charset="-120"/>
            </a:endParaRPr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FFFFFF">
                    <a:lumMod val="50000"/>
                  </a:srgbClr>
                </a:solidFill>
                <a:latin typeface="標楷體" panose="03000509000000000000" pitchFamily="65" charset="-120"/>
              </a:rPr>
              <a:t>應用與演進</a:t>
            </a:r>
            <a:endParaRPr lang="zh-TW" altLang="en-US" sz="3600" dirty="0">
              <a:solidFill>
                <a:srgbClr val="FFFFFF">
                  <a:lumMod val="50000"/>
                </a:srgbClr>
              </a:solidFill>
              <a:latin typeface="標楷體" panose="03000509000000000000" pitchFamily="65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995936" y="2492899"/>
            <a:ext cx="4690864" cy="363802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</a:rPr>
              <a:t>2.1 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</a:rPr>
              <a:t>橢圓曲線數位簽章 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</a:rPr>
              <a:t>(ECDSA)</a:t>
            </a:r>
          </a:p>
          <a:p>
            <a:pPr lvl="1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橢圓曲線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(Elliptic Curve)</a:t>
            </a:r>
          </a:p>
          <a:p>
            <a:pPr lvl="1"/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數位簽章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(Digital Signature)</a:t>
            </a:r>
          </a:p>
          <a:p>
            <a:pPr lvl="1"/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Bitcoin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交易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(Transactions)</a:t>
            </a:r>
          </a:p>
          <a:p>
            <a:pPr marL="0" indent="0">
              <a:buNone/>
            </a:pPr>
            <a:r>
              <a:rPr lang="en-US" altLang="zh-TW" sz="2400" dirty="0" smtClean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</a:rPr>
              <a:t>2.2 </a:t>
            </a:r>
            <a:r>
              <a:rPr lang="zh-TW" altLang="en-US" sz="2400" b="1" dirty="0" smtClean="0"/>
              <a:t>雜湊函數 </a:t>
            </a:r>
            <a:r>
              <a:rPr lang="en-US" altLang="zh-TW" sz="2400" b="1" dirty="0" smtClean="0"/>
              <a:t>(Hash Function)</a:t>
            </a:r>
          </a:p>
          <a:p>
            <a:pPr lvl="1"/>
            <a:r>
              <a:rPr lang="zh-TW" altLang="en-US" b="1" dirty="0" smtClean="0"/>
              <a:t>定義與性質</a:t>
            </a:r>
            <a:endParaRPr lang="en-US" altLang="zh-TW" b="1" dirty="0" smtClean="0"/>
          </a:p>
          <a:p>
            <a:pPr lvl="1"/>
            <a:r>
              <a:rPr lang="zh-TW" altLang="en-US" b="1" dirty="0" smtClean="0"/>
              <a:t>默克樹 </a:t>
            </a:r>
            <a:r>
              <a:rPr lang="en-US" altLang="zh-TW" b="1" dirty="0" smtClean="0"/>
              <a:t>(</a:t>
            </a:r>
            <a:r>
              <a:rPr lang="en-US" altLang="zh-TW" b="1" dirty="0" err="1" smtClean="0"/>
              <a:t>Merkle</a:t>
            </a:r>
            <a:r>
              <a:rPr lang="en-US" altLang="zh-TW" b="1" dirty="0" smtClean="0"/>
              <a:t> Tree)</a:t>
            </a:r>
            <a:endParaRPr lang="en-US" altLang="zh-TW" b="1" dirty="0"/>
          </a:p>
          <a:p>
            <a:pPr lvl="1"/>
            <a:r>
              <a:rPr lang="en-US" altLang="zh-TW" b="1" dirty="0" smtClean="0"/>
              <a:t>Bitcoin </a:t>
            </a:r>
            <a:r>
              <a:rPr lang="zh-TW" altLang="en-US" b="1" dirty="0" smtClean="0"/>
              <a:t>區塊鏈</a:t>
            </a:r>
            <a:endParaRPr lang="en-US" altLang="zh-TW" b="1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C8DFE-83C8-4740-94EA-E42BDF68A06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9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ngerpr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9" b="1911"/>
          <a:stretch/>
        </p:blipFill>
        <p:spPr bwMode="auto">
          <a:xfrm>
            <a:off x="6300192" y="3180767"/>
            <a:ext cx="1791634" cy="299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/>
            <a:fld id="{6B95C83E-4117-4C43-87E0-3504B8B136A9}" type="slidenum">
              <a:rPr kumimoji="0" lang="en-US" altLang="zh-TW" smtClean="0">
                <a:solidFill>
                  <a:srgbClr val="000000"/>
                </a:solidFill>
              </a:rPr>
              <a:pPr eaLnBrk="1" hangingPunct="1"/>
              <a:t>44</a:t>
            </a:fld>
            <a:endParaRPr kumimoji="0" lang="en-US" altLang="zh-TW" smtClean="0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4000" dirty="0" smtClean="0"/>
              <a:t>Hash </a:t>
            </a:r>
            <a:r>
              <a:rPr lang="en-US" altLang="zh-TW" sz="4000" dirty="0">
                <a:solidFill>
                  <a:srgbClr val="330066"/>
                </a:solidFill>
                <a:ea typeface="標楷體" panose="03000509000000000000" pitchFamily="65" charset="-120"/>
              </a:rPr>
              <a:t>Functions  </a:t>
            </a:r>
            <a:r>
              <a:rPr lang="zh-TW" altLang="en-US" sz="4000" dirty="0">
                <a:solidFill>
                  <a:srgbClr val="330066"/>
                </a:solidFill>
                <a:ea typeface="標楷體" panose="03000509000000000000" pitchFamily="65" charset="-120"/>
              </a:rPr>
              <a:t>雜湊函數</a:t>
            </a:r>
            <a:endParaRPr lang="en-US" altLang="zh-TW" sz="4000" dirty="0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76"/>
            <a:ext cx="8507288" cy="4411663"/>
          </a:xfrm>
        </p:spPr>
        <p:txBody>
          <a:bodyPr/>
          <a:lstStyle/>
          <a:p>
            <a:pPr eaLnBrk="1" hangingPunct="1"/>
            <a:r>
              <a:rPr lang="en-US" altLang="zh-TW" sz="2600" dirty="0" smtClean="0"/>
              <a:t>An efficient function mapping binary strings of </a:t>
            </a:r>
            <a:r>
              <a:rPr lang="en-US" altLang="zh-TW" sz="2600" b="1" dirty="0" smtClean="0"/>
              <a:t>arbitrary length</a:t>
            </a:r>
            <a:r>
              <a:rPr lang="en-US" altLang="zh-TW" sz="2600" dirty="0" smtClean="0"/>
              <a:t> to binary strings of </a:t>
            </a:r>
            <a:r>
              <a:rPr lang="en-US" altLang="zh-TW" sz="2600" b="1" dirty="0" smtClean="0"/>
              <a:t>fixed length</a:t>
            </a:r>
            <a:r>
              <a:rPr lang="en-US" altLang="zh-TW" sz="2600" dirty="0" smtClean="0"/>
              <a:t>, called the </a:t>
            </a:r>
            <a:r>
              <a:rPr lang="en-US" altLang="zh-TW" sz="2600" b="1" dirty="0" smtClean="0"/>
              <a:t>hash-value</a:t>
            </a:r>
            <a:r>
              <a:rPr lang="en-US" altLang="zh-TW" sz="2600" dirty="0" smtClean="0"/>
              <a:t> or </a:t>
            </a:r>
            <a:r>
              <a:rPr lang="en-US" altLang="zh-TW" sz="2600" b="1" dirty="0" smtClean="0"/>
              <a:t>hash-code</a:t>
            </a:r>
            <a:r>
              <a:rPr lang="en-US" altLang="zh-TW" sz="2600" dirty="0" smtClean="0"/>
              <a:t> </a:t>
            </a:r>
            <a:r>
              <a:rPr lang="en-US" altLang="zh-TW" sz="1800" dirty="0" smtClean="0"/>
              <a:t>(</a:t>
            </a:r>
            <a:r>
              <a:rPr lang="en-US" altLang="zh-TW" sz="1800" b="1" dirty="0" smtClean="0"/>
              <a:t>fingerprint</a:t>
            </a:r>
            <a:r>
              <a:rPr lang="en-US" altLang="zh-TW" sz="1800" dirty="0" smtClean="0"/>
              <a:t>, </a:t>
            </a:r>
            <a:r>
              <a:rPr lang="en-US" altLang="zh-TW" sz="1800" b="1" dirty="0" smtClean="0"/>
              <a:t>checksum</a:t>
            </a:r>
            <a:r>
              <a:rPr lang="en-US" altLang="zh-TW" sz="1800" dirty="0" smtClean="0"/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94" y="3180767"/>
            <a:ext cx="5601593" cy="2997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88" y="4478635"/>
            <a:ext cx="16097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56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Avalanche Effect  </a:t>
            </a:r>
            <a:r>
              <a:rPr lang="zh-TW" altLang="en-US" dirty="0">
                <a:latin typeface="+mn-lt"/>
              </a:rPr>
              <a:t>雪崩效應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63" y="1719276"/>
            <a:ext cx="8219257" cy="4411663"/>
          </a:xfrm>
        </p:spPr>
        <p:txBody>
          <a:bodyPr/>
          <a:lstStyle/>
          <a:p>
            <a:r>
              <a:rPr lang="en-US" altLang="zh-TW" sz="2400" dirty="0">
                <a:latin typeface="+mn-lt"/>
              </a:rPr>
              <a:t>A</a:t>
            </a:r>
            <a:r>
              <a:rPr lang="en-US" altLang="zh-TW" sz="2400" dirty="0" smtClean="0">
                <a:latin typeface="+mn-lt"/>
              </a:rPr>
              <a:t> </a:t>
            </a:r>
            <a:r>
              <a:rPr lang="en-US" altLang="zh-TW" sz="2400" dirty="0">
                <a:latin typeface="+mn-lt"/>
              </a:rPr>
              <a:t>desirable property of cryptographic algorithms, typically block ciphers and cryptographic hash </a:t>
            </a:r>
            <a:r>
              <a:rPr lang="en-US" altLang="zh-TW" sz="2400" dirty="0" smtClean="0">
                <a:latin typeface="+mn-lt"/>
              </a:rPr>
              <a:t>functions</a:t>
            </a:r>
          </a:p>
          <a:p>
            <a:r>
              <a:rPr lang="en-US" altLang="zh-TW" sz="2400" dirty="0">
                <a:latin typeface="+mn-lt"/>
              </a:rPr>
              <a:t>W</a:t>
            </a:r>
            <a:r>
              <a:rPr lang="en-US" altLang="zh-TW" sz="2400" dirty="0" smtClean="0">
                <a:latin typeface="+mn-lt"/>
              </a:rPr>
              <a:t>hen </a:t>
            </a:r>
            <a:r>
              <a:rPr lang="en-US" altLang="zh-TW" sz="2400" dirty="0">
                <a:latin typeface="+mn-lt"/>
              </a:rPr>
              <a:t>an input is changed slightly </a:t>
            </a:r>
            <a:r>
              <a:rPr lang="en-US" altLang="zh-TW" sz="2000" dirty="0" smtClean="0">
                <a:latin typeface="+mn-lt"/>
              </a:rPr>
              <a:t>(e.g., </a:t>
            </a:r>
            <a:r>
              <a:rPr lang="en-US" altLang="zh-TW" sz="2000" dirty="0">
                <a:latin typeface="+mn-lt"/>
              </a:rPr>
              <a:t>flipping a single bit) </a:t>
            </a:r>
            <a:r>
              <a:rPr lang="en-US" altLang="zh-TW" sz="2400" dirty="0">
                <a:latin typeface="+mn-lt"/>
              </a:rPr>
              <a:t>the output changes significantly </a:t>
            </a:r>
            <a:r>
              <a:rPr lang="en-US" altLang="zh-TW" sz="2000" dirty="0">
                <a:latin typeface="+mn-lt"/>
              </a:rPr>
              <a:t>(e.g., half the output bits flip</a:t>
            </a:r>
            <a:r>
              <a:rPr lang="en-US" altLang="zh-TW" sz="2000" dirty="0" smtClean="0">
                <a:latin typeface="+mn-lt"/>
              </a:rPr>
              <a:t>)</a:t>
            </a:r>
            <a:endParaRPr lang="zh-TW" altLang="en-US" sz="24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pic>
        <p:nvPicPr>
          <p:cNvPr id="3076" name="Picture 4" descr="https://upload.wikimedia.org/wikipedia/commons/thumb/1/15/Avalanche_effect.svg/553px-Avalanche_effect.sv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" t="4043" r="3632" b="5368"/>
          <a:stretch/>
        </p:blipFill>
        <p:spPr bwMode="auto">
          <a:xfrm>
            <a:off x="827584" y="3429001"/>
            <a:ext cx="4536504" cy="295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80112" y="3862189"/>
            <a:ext cx="3096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</a:rPr>
              <a:t>The </a:t>
            </a:r>
            <a:r>
              <a:rPr lang="en-US" altLang="zh-TW" sz="2000" b="1" dirty="0">
                <a:solidFill>
                  <a:srgbClr val="000000"/>
                </a:solidFill>
              </a:rPr>
              <a:t>SHA-1</a:t>
            </a:r>
            <a:r>
              <a:rPr lang="en-US" altLang="zh-TW" sz="2000" dirty="0">
                <a:solidFill>
                  <a:srgbClr val="000000"/>
                </a:solidFill>
              </a:rPr>
              <a:t> hash function exhibits </a:t>
            </a:r>
            <a:r>
              <a:rPr lang="en-US" altLang="zh-TW" sz="2000" dirty="0" smtClean="0">
                <a:solidFill>
                  <a:srgbClr val="000000"/>
                </a:solidFill>
              </a:rPr>
              <a:t>good </a:t>
            </a:r>
            <a:r>
              <a:rPr lang="en-US" altLang="zh-TW" sz="2000" dirty="0">
                <a:solidFill>
                  <a:srgbClr val="000000"/>
                </a:solidFill>
              </a:rPr>
              <a:t>avalanche effect. </a:t>
            </a:r>
            <a:r>
              <a:rPr lang="en-US" altLang="zh-TW" sz="2000" dirty="0" smtClean="0">
                <a:solidFill>
                  <a:srgbClr val="000000"/>
                </a:solidFill>
              </a:rPr>
              <a:t>When </a:t>
            </a:r>
            <a:r>
              <a:rPr lang="en-US" altLang="zh-TW" sz="2000" dirty="0">
                <a:solidFill>
                  <a:srgbClr val="000000"/>
                </a:solidFill>
              </a:rPr>
              <a:t>a </a:t>
            </a:r>
            <a:r>
              <a:rPr lang="en-US" altLang="zh-TW" sz="2000" dirty="0" smtClean="0">
                <a:solidFill>
                  <a:srgbClr val="000000"/>
                </a:solidFill>
              </a:rPr>
              <a:t>single </a:t>
            </a:r>
            <a:r>
              <a:rPr lang="en-US" altLang="zh-TW" sz="2000" dirty="0">
                <a:solidFill>
                  <a:srgbClr val="000000"/>
                </a:solidFill>
              </a:rPr>
              <a:t>bit is changed the hash sum </a:t>
            </a:r>
            <a:endParaRPr lang="en-US" altLang="zh-TW" sz="2000" dirty="0" smtClean="0">
              <a:solidFill>
                <a:srgbClr val="000000"/>
              </a:solidFill>
            </a:endParaRPr>
          </a:p>
          <a:p>
            <a:r>
              <a:rPr lang="en-US" altLang="zh-TW" sz="2000" dirty="0" smtClean="0">
                <a:solidFill>
                  <a:srgbClr val="000000"/>
                </a:solidFill>
              </a:rPr>
              <a:t>becomes </a:t>
            </a:r>
            <a:r>
              <a:rPr lang="en-US" altLang="zh-TW" sz="2000" dirty="0">
                <a:solidFill>
                  <a:srgbClr val="000000"/>
                </a:solidFill>
              </a:rPr>
              <a:t>completely different.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1563" y="6450569"/>
            <a:ext cx="481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hlinkClick r:id="rId3"/>
              </a:rPr>
              <a:t>https://en.wikipedia.org/wiki/Avalanche_effect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87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Security </a:t>
            </a:r>
            <a:r>
              <a:rPr lang="en-US" altLang="zh-TW" dirty="0"/>
              <a:t>P</a:t>
            </a:r>
            <a:r>
              <a:rPr lang="en-US" altLang="zh-TW" dirty="0" smtClean="0"/>
              <a:t>roperties </a:t>
            </a:r>
            <a:r>
              <a:rPr lang="zh-TW" altLang="en-US" dirty="0" smtClean="0"/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安全性質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Grafik 5" descr="hash_function_propert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6" y="2178552"/>
            <a:ext cx="8064893" cy="391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248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9"/>
            <a:ext cx="7931224" cy="1295400"/>
          </a:xfrm>
        </p:spPr>
        <p:txBody>
          <a:bodyPr/>
          <a:lstStyle/>
          <a:p>
            <a:r>
              <a:rPr lang="en-US" altLang="zh-TW" dirty="0" smtClean="0">
                <a:solidFill>
                  <a:srgbClr val="330066"/>
                </a:solidFill>
                <a:latin typeface="Arial"/>
              </a:rPr>
              <a:t>Cryptographic</a:t>
            </a:r>
            <a:r>
              <a:rPr lang="en-US" altLang="zh-TW" baseline="-25000" dirty="0" smtClean="0">
                <a:solidFill>
                  <a:srgbClr val="330066"/>
                </a:solidFill>
                <a:latin typeface="Arial"/>
              </a:rPr>
              <a:t> </a:t>
            </a:r>
            <a:r>
              <a:rPr lang="en-US" altLang="zh-TW" dirty="0" smtClean="0">
                <a:solidFill>
                  <a:srgbClr val="330066"/>
                </a:solidFill>
                <a:latin typeface="Arial"/>
              </a:rPr>
              <a:t>Hash</a:t>
            </a:r>
            <a:r>
              <a:rPr lang="en-US" altLang="zh-TW" baseline="-25000" dirty="0" smtClean="0">
                <a:solidFill>
                  <a:srgbClr val="330066"/>
                </a:solidFill>
                <a:latin typeface="Arial"/>
              </a:rPr>
              <a:t> </a:t>
            </a:r>
            <a:r>
              <a:rPr lang="en-US" altLang="zh-TW" dirty="0" smtClean="0">
                <a:solidFill>
                  <a:srgbClr val="330066"/>
                </a:solidFill>
                <a:latin typeface="Arial"/>
              </a:rPr>
              <a:t>Functions</a:t>
            </a:r>
            <a:br>
              <a:rPr lang="en-US" altLang="zh-TW" dirty="0" smtClean="0">
                <a:solidFill>
                  <a:srgbClr val="330066"/>
                </a:solidFill>
                <a:latin typeface="Arial"/>
              </a:rPr>
            </a:br>
            <a:r>
              <a:rPr lang="zh-TW" altLang="en-US" dirty="0" smtClean="0">
                <a:solidFill>
                  <a:srgbClr val="330066"/>
                </a:solidFill>
                <a:latin typeface="Arial"/>
              </a:rPr>
              <a:t>密碼雜湊函數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363272" cy="4411663"/>
          </a:xfrm>
        </p:spPr>
        <p:txBody>
          <a:bodyPr/>
          <a:lstStyle/>
          <a:p>
            <a:pPr lvl="0">
              <a:lnSpc>
                <a:spcPct val="110000"/>
              </a:lnSpc>
            </a:pPr>
            <a:r>
              <a:rPr kumimoji="0" lang="en-US" altLang="zh-TW" sz="2400" i="1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 </a:t>
            </a:r>
            <a:r>
              <a:rPr kumimoji="0" lang="en-US" altLang="zh-TW" sz="2400" kern="1200" baseline="-250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is a function with</a:t>
            </a:r>
            <a:r>
              <a:rPr kumimoji="0" lang="en-US" altLang="zh-TW" sz="28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b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one-way property (pre-image resistance)</a:t>
            </a:r>
            <a:r>
              <a:rPr kumimoji="0" lang="en-US" altLang="zh-TW" sz="2400" b="1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if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given any</a:t>
            </a:r>
            <a:r>
              <a:rPr kumimoji="0" lang="en-US" altLang="zh-TW" sz="2400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y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, it is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computationally infeasible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to find any value</a:t>
            </a:r>
            <a:r>
              <a:rPr kumimoji="0" lang="en-US" altLang="zh-TW" sz="2000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x</a:t>
            </a:r>
            <a:r>
              <a:rPr kumimoji="0" lang="en-US" altLang="zh-TW" sz="2400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in the domain of</a:t>
            </a:r>
            <a:r>
              <a:rPr kumimoji="0" lang="en-US" altLang="zh-TW" sz="2400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</a:t>
            </a:r>
            <a:r>
              <a:rPr kumimoji="0" lang="en-US" altLang="zh-TW" sz="2400" i="1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such that</a:t>
            </a:r>
            <a:r>
              <a:rPr kumimoji="0" lang="en-US" altLang="zh-TW" sz="2400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(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x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) =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y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kumimoji="0" lang="en-US" altLang="zh-TW" sz="2400" i="1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</a:t>
            </a:r>
            <a:r>
              <a:rPr kumimoji="0" lang="en-US" altLang="zh-TW" sz="2400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i="1" kern="1200" baseline="-250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is </a:t>
            </a:r>
            <a:r>
              <a:rPr kumimoji="0" lang="en-US" altLang="zh-TW" sz="2400" b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collision free </a:t>
            </a:r>
            <a:r>
              <a:rPr kumimoji="0" lang="en-US" altLang="zh-TW" sz="2400" b="1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(resistant</a:t>
            </a:r>
            <a:r>
              <a:rPr kumimoji="0" lang="en-US" altLang="zh-TW" sz="2400" b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)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if it is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computationally infeasible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to find</a:t>
            </a:r>
            <a:r>
              <a:rPr kumimoji="0" lang="en-US" altLang="zh-TW" sz="2400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x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  <a:sym typeface="Symbol" pitchFamily="18" charset="2"/>
              </a:rPr>
              <a:t>'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  <a:sym typeface="Symbol" pitchFamily="18" charset="2"/>
              </a:rPr>
              <a:t>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x</a:t>
            </a:r>
            <a:r>
              <a:rPr kumimoji="0" lang="en-US" altLang="zh-TW" sz="2400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such that</a:t>
            </a:r>
            <a:r>
              <a:rPr kumimoji="0" lang="en-US" altLang="zh-TW" sz="2400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(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x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  <a:sym typeface="Symbol" pitchFamily="18" charset="2"/>
              </a:rPr>
              <a:t>'</a:t>
            </a:r>
            <a:r>
              <a:rPr kumimoji="0" lang="en-US" altLang="zh-TW" sz="800" i="1" kern="1200" baseline="-250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) = 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(</a:t>
            </a:r>
            <a:r>
              <a:rPr kumimoji="0" lang="en-US" altLang="zh-TW" sz="2400" i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x</a:t>
            </a:r>
            <a:r>
              <a:rPr kumimoji="0" lang="en-US" altLang="zh-TW" sz="2400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)</a:t>
            </a:r>
          </a:p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kumimoji="0" lang="en-US" altLang="zh-TW" sz="2400" i="1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 </a:t>
            </a:r>
            <a:r>
              <a:rPr kumimoji="0" lang="en-US" altLang="zh-TW" sz="2400" i="1" kern="1200" baseline="-250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is a </a:t>
            </a:r>
            <a:r>
              <a:rPr kumimoji="0" lang="en-US" altLang="zh-TW" sz="2400" b="1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cryptographic hash function </a:t>
            </a:r>
            <a:r>
              <a:rPr kumimoji="0" lang="en-US" altLang="zh-TW" sz="2400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if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kumimoji="0" lang="en-US" altLang="zh-TW" sz="2400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Input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: bit strings of arbitrary </a:t>
            </a:r>
            <a:r>
              <a:rPr kumimoji="0" lang="en-US" altLang="zh-TW" sz="2400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length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kumimoji="0" lang="en-US" altLang="zh-TW" sz="2400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Output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: bit strings of fixed </a:t>
            </a:r>
            <a:r>
              <a:rPr kumimoji="0" lang="en-US" altLang="zh-TW" sz="2400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length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kumimoji="0" lang="en-US" altLang="zh-TW" sz="2400" i="1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</a:t>
            </a:r>
            <a:r>
              <a:rPr kumimoji="0" lang="en-US" altLang="zh-TW" sz="2400" kern="1200" baseline="-250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i="1" kern="1200" baseline="-250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has one-way </a:t>
            </a:r>
            <a:r>
              <a:rPr kumimoji="0" lang="en-US" altLang="zh-TW" sz="2400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property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kumimoji="0" lang="en-US" altLang="zh-TW" sz="2400" i="1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H</a:t>
            </a:r>
            <a:r>
              <a:rPr kumimoji="0" lang="en-US" altLang="zh-TW" sz="2400" kern="1200" baseline="-250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i="1" kern="1200" baseline="-250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kumimoji="0" lang="en-US" altLang="zh-TW" sz="2400" kern="1200" dirty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is collision </a:t>
            </a:r>
            <a:r>
              <a:rPr kumimoji="0" lang="en-US" altLang="zh-TW" sz="2400" kern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free</a:t>
            </a:r>
            <a:endParaRPr kumimoji="0" lang="en-US" altLang="zh-TW" sz="2400" kern="1200" dirty="0">
              <a:solidFill>
                <a:sysClr val="windowText" lastClr="000000"/>
              </a:solidFill>
              <a:latin typeface="Arial" panose="020B0604020202020204" pitchFamily="34" charset="0"/>
              <a:ea typeface="新細明體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557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Applications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zh-TW" dirty="0" smtClean="0">
                <a:latin typeface="+mn-lt"/>
              </a:rPr>
              <a:t>Verifying the </a:t>
            </a:r>
            <a:r>
              <a:rPr lang="en-US" altLang="zh-TW" dirty="0">
                <a:latin typeface="+mn-lt"/>
              </a:rPr>
              <a:t>I</a:t>
            </a:r>
            <a:r>
              <a:rPr lang="en-US" altLang="zh-TW" dirty="0" smtClean="0">
                <a:latin typeface="+mn-lt"/>
              </a:rPr>
              <a:t>ntegrity </a:t>
            </a:r>
            <a:r>
              <a:rPr lang="en-US" altLang="zh-TW" dirty="0">
                <a:latin typeface="+mn-lt"/>
              </a:rPr>
              <a:t>of </a:t>
            </a:r>
            <a:r>
              <a:rPr lang="en-US" altLang="zh-TW" dirty="0" smtClean="0">
                <a:latin typeface="+mn-lt"/>
              </a:rPr>
              <a:t>Files </a:t>
            </a:r>
            <a:r>
              <a:rPr lang="en-US" altLang="zh-TW" dirty="0">
                <a:latin typeface="+mn-lt"/>
              </a:rPr>
              <a:t>or M</a:t>
            </a:r>
            <a:r>
              <a:rPr lang="en-US" altLang="zh-TW" dirty="0" smtClean="0">
                <a:latin typeface="+mn-lt"/>
              </a:rPr>
              <a:t>essages</a:t>
            </a:r>
          </a:p>
          <a:p>
            <a:pPr>
              <a:spcBef>
                <a:spcPts val="1200"/>
              </a:spcBef>
            </a:pPr>
            <a:r>
              <a:rPr lang="en-US" altLang="zh-TW" dirty="0" smtClean="0">
                <a:latin typeface="+mn-lt"/>
              </a:rPr>
              <a:t>Password Verification</a:t>
            </a:r>
          </a:p>
          <a:p>
            <a:pPr>
              <a:spcBef>
                <a:spcPts val="1200"/>
              </a:spcBef>
            </a:pPr>
            <a:r>
              <a:rPr lang="en-US" altLang="zh-TW" dirty="0" smtClean="0">
                <a:latin typeface="+mn-lt"/>
              </a:rPr>
              <a:t>File or </a:t>
            </a:r>
            <a:r>
              <a:rPr lang="en-US" altLang="zh-TW" dirty="0">
                <a:latin typeface="+mn-lt"/>
              </a:rPr>
              <a:t>D</a:t>
            </a:r>
            <a:r>
              <a:rPr lang="en-US" altLang="zh-TW" dirty="0" smtClean="0">
                <a:latin typeface="+mn-lt"/>
              </a:rPr>
              <a:t>ata Identifier</a:t>
            </a:r>
          </a:p>
          <a:p>
            <a:pPr>
              <a:spcBef>
                <a:spcPts val="1200"/>
              </a:spcBef>
            </a:pPr>
            <a:r>
              <a:rPr lang="en-US" altLang="zh-TW" dirty="0" smtClean="0">
                <a:latin typeface="+mn-lt"/>
              </a:rPr>
              <a:t>Pseudorandom Generation &amp; Key Derivation</a:t>
            </a:r>
          </a:p>
          <a:p>
            <a:pPr>
              <a:spcBef>
                <a:spcPts val="1200"/>
              </a:spcBef>
            </a:pPr>
            <a:r>
              <a:rPr lang="en-US" altLang="zh-TW" dirty="0" smtClean="0">
                <a:latin typeface="+mn-lt"/>
              </a:rPr>
              <a:t>Proof-of-Work</a:t>
            </a:r>
            <a:r>
              <a:rPr lang="zh-TW" altLang="en-US" dirty="0" smtClean="0">
                <a:latin typeface="+mn-lt"/>
              </a:rPr>
              <a:t> </a:t>
            </a:r>
            <a:r>
              <a:rPr lang="en-US" altLang="zh-TW" dirty="0" smtClean="0">
                <a:latin typeface="+mn-lt"/>
              </a:rPr>
              <a:t>(POW)</a:t>
            </a:r>
            <a:endParaRPr lang="en-US" altLang="zh-TW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74193" y="6381328"/>
            <a:ext cx="605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https://en.wikipedia.org/wiki/Cryptographic_hash_function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15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Cryptanalysis  </a:t>
            </a:r>
            <a:r>
              <a:rPr lang="zh-TW" altLang="en-US" dirty="0" smtClean="0">
                <a:latin typeface="+mn-lt"/>
              </a:rPr>
              <a:t>密碼分析</a:t>
            </a:r>
            <a:endParaRPr lang="zh-TW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19276"/>
                <a:ext cx="8435280" cy="4411663"/>
              </a:xfrm>
            </p:spPr>
            <p:txBody>
              <a:bodyPr/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TW" sz="2800" dirty="0" smtClean="0">
                    <a:latin typeface="+mn-lt"/>
                  </a:rPr>
                  <a:t>How </a:t>
                </a:r>
                <a:r>
                  <a:rPr lang="en-US" altLang="zh-TW" sz="2800" dirty="0">
                    <a:latin typeface="+mn-lt"/>
                  </a:rPr>
                  <a:t>hard </a:t>
                </a:r>
                <a:r>
                  <a:rPr lang="en-US" altLang="zh-TW" sz="2800" dirty="0" smtClean="0">
                    <a:latin typeface="+mn-lt"/>
                  </a:rPr>
                  <a:t>to </a:t>
                </a:r>
                <a:r>
                  <a:rPr lang="en-US" altLang="zh-TW" sz="2800" dirty="0">
                    <a:latin typeface="+mn-lt"/>
                  </a:rPr>
                  <a:t>find a collision with </a:t>
                </a:r>
                <a:r>
                  <a:rPr lang="en-US" altLang="zh-TW" sz="2800" dirty="0" smtClean="0">
                    <a:latin typeface="+mn-lt"/>
                  </a:rPr>
                  <a:t>probability</a:t>
                </a:r>
                <a:r>
                  <a:rPr lang="zh-TW" altLang="en-US" sz="2800" dirty="0" smtClean="0">
                    <a:latin typeface="+mn-lt"/>
                  </a:rPr>
                  <a:t> </a:t>
                </a:r>
                <a:r>
                  <a:rPr lang="en-US" altLang="zh-TW" sz="2800" dirty="0" smtClean="0">
                    <a:latin typeface="+mn-lt"/>
                  </a:rPr>
                  <a:t>0.5</a:t>
                </a:r>
                <a:r>
                  <a:rPr lang="en-US" altLang="zh-TW" sz="2800" dirty="0">
                    <a:latin typeface="+mn-lt"/>
                  </a:rPr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TW" sz="2800" dirty="0">
                    <a:latin typeface="+mn-lt"/>
                  </a:rPr>
                  <a:t>Related </a:t>
                </a:r>
                <a:r>
                  <a:rPr lang="en-US" altLang="zh-TW" sz="2800" dirty="0" smtClean="0">
                    <a:latin typeface="+mn-lt"/>
                  </a:rPr>
                  <a:t>problem</a:t>
                </a:r>
                <a:r>
                  <a:rPr lang="en-US" altLang="zh-TW" sz="2800" dirty="0">
                    <a:latin typeface="+mn-lt"/>
                  </a:rPr>
                  <a:t>: How many people are needed such that two of them have the same birthday with </a:t>
                </a:r>
                <a:r>
                  <a:rPr lang="en-US" altLang="zh-TW" sz="2800" dirty="0" smtClean="0">
                    <a:latin typeface="+mn-lt"/>
                  </a:rPr>
                  <a:t>probability 0.5?  (Answer:</a:t>
                </a:r>
                <a:r>
                  <a:rPr lang="zh-TW" altLang="en-US" sz="2800" dirty="0" smtClean="0">
                    <a:latin typeface="+mn-lt"/>
                  </a:rPr>
                  <a:t> </a:t>
                </a:r>
                <a:r>
                  <a:rPr lang="en-US" altLang="zh-TW" sz="2800" dirty="0" smtClean="0">
                    <a:latin typeface="+mn-lt"/>
                  </a:rPr>
                  <a:t>23)</a:t>
                </a:r>
                <a:endParaRPr lang="en-US" altLang="zh-TW" sz="2800" dirty="0">
                  <a:latin typeface="+mn-lt"/>
                </a:endParaRP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TW" dirty="0" smtClean="0">
                    <a:latin typeface="+mn-lt"/>
                  </a:rPr>
                  <a:t>This </a:t>
                </a:r>
                <a:r>
                  <a:rPr lang="en-US" altLang="zh-TW" dirty="0">
                    <a:latin typeface="+mn-lt"/>
                  </a:rPr>
                  <a:t>is called the </a:t>
                </a:r>
                <a:r>
                  <a:rPr lang="en-US" altLang="zh-TW" b="1" dirty="0">
                    <a:latin typeface="+mn-lt"/>
                  </a:rPr>
                  <a:t>birthday paradox</a:t>
                </a:r>
                <a:r>
                  <a:rPr lang="en-US" altLang="zh-TW" dirty="0">
                    <a:latin typeface="+mn-lt"/>
                  </a:rPr>
                  <a:t> </a:t>
                </a:r>
                <a:r>
                  <a:rPr lang="en-US" altLang="zh-TW" dirty="0" smtClean="0">
                    <a:latin typeface="+mn-lt"/>
                  </a:rPr>
                  <a:t>(</a:t>
                </a:r>
                <a:r>
                  <a:rPr lang="zh-TW" altLang="en-US" dirty="0" smtClean="0">
                    <a:latin typeface="+mn-lt"/>
                  </a:rPr>
                  <a:t>生日詭論</a:t>
                </a:r>
                <a:r>
                  <a:rPr lang="en-US" altLang="zh-TW" dirty="0" smtClean="0">
                    <a:latin typeface="+mn-lt"/>
                  </a:rPr>
                  <a:t>) since </a:t>
                </a:r>
                <a:r>
                  <a:rPr lang="en-US" altLang="zh-TW" dirty="0">
                    <a:latin typeface="+mn-lt"/>
                  </a:rPr>
                  <a:t>the answer is </a:t>
                </a:r>
                <a:r>
                  <a:rPr lang="en-US" altLang="zh-TW" dirty="0" smtClean="0">
                    <a:latin typeface="+mn-lt"/>
                  </a:rPr>
                  <a:t>far </a:t>
                </a:r>
                <a:r>
                  <a:rPr lang="en-US" altLang="zh-TW" dirty="0">
                    <a:latin typeface="+mn-lt"/>
                  </a:rPr>
                  <a:t>fewer than 365/2 = </a:t>
                </a:r>
                <a:r>
                  <a:rPr lang="en-US" altLang="zh-TW" dirty="0" smtClean="0">
                    <a:latin typeface="+mn-lt"/>
                  </a:rPr>
                  <a:t>182.5</a:t>
                </a:r>
              </a:p>
              <a:p>
                <a:pPr lvl="0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TW" sz="2800" dirty="0" smtClean="0">
                    <a:latin typeface="+mn-lt"/>
                  </a:rPr>
                  <a:t>Enumerative </a:t>
                </a:r>
                <a:r>
                  <a:rPr lang="en-US" altLang="zh-TW" sz="2800" dirty="0">
                    <a:latin typeface="+mn-lt"/>
                  </a:rPr>
                  <a:t>search </a:t>
                </a:r>
                <a:r>
                  <a:rPr lang="en-US" altLang="zh-TW" sz="2800" dirty="0" smtClean="0">
                    <a:latin typeface="+mn-lt"/>
                  </a:rPr>
                  <a:t>takes about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新細明體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新細明體" charset="-12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/>
                                <a:ea typeface="新細明體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TW" sz="2800" i="1">
                                <a:solidFill>
                                  <a:srgbClr val="000000"/>
                                </a:solidFill>
                                <a:latin typeface="Cambria Math"/>
                                <a:ea typeface="新細明體" charset="-120"/>
                              </a:rPr>
                              <m:t>𝑛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TW" sz="2800" dirty="0">
                    <a:solidFill>
                      <a:srgbClr val="000000"/>
                    </a:solidFill>
                    <a:latin typeface="Arial" charset="0"/>
                    <a:ea typeface="新細明體" charset="-120"/>
                  </a:rPr>
                  <a:t> </a:t>
                </a:r>
                <a:r>
                  <a:rPr lang="en-US" altLang="zh-TW" sz="2800" dirty="0" smtClean="0">
                    <a:solidFill>
                      <a:srgbClr val="000000"/>
                    </a:solidFill>
                    <a:latin typeface="Arial" charset="0"/>
                    <a:ea typeface="新細明體" charset="-120"/>
                  </a:rPr>
                  <a:t>steps to find a collision of a given </a:t>
                </a:r>
                <a:r>
                  <a:rPr lang="en-US" altLang="zh-TW" sz="2800" i="1" dirty="0" smtClean="0">
                    <a:solidFill>
                      <a:srgbClr val="000000"/>
                    </a:solidFill>
                    <a:latin typeface="Arial" charset="0"/>
                    <a:ea typeface="新細明體" charset="-120"/>
                  </a:rPr>
                  <a:t>n</a:t>
                </a:r>
                <a:r>
                  <a:rPr lang="en-US" altLang="zh-TW" sz="2800" dirty="0" smtClean="0">
                    <a:solidFill>
                      <a:srgbClr val="000000"/>
                    </a:solidFill>
                    <a:latin typeface="Arial" charset="0"/>
                    <a:ea typeface="新細明體" charset="-120"/>
                  </a:rPr>
                  <a:t>-bit output hash function</a:t>
                </a:r>
                <a:endParaRPr lang="en-US" altLang="zh-TW" sz="2800" dirty="0">
                  <a:solidFill>
                    <a:srgbClr val="000000"/>
                  </a:solidFill>
                  <a:latin typeface="Arial" charset="0"/>
                  <a:ea typeface="新細明體" charset="-120"/>
                </a:endParaRPr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altLang="zh-TW" dirty="0" smtClean="0">
                    <a:latin typeface="+mn-lt"/>
                  </a:rPr>
                  <a:t>The security level of a </a:t>
                </a:r>
                <a:r>
                  <a:rPr lang="en-US" altLang="zh-TW" dirty="0">
                    <a:latin typeface="+mn-lt"/>
                  </a:rPr>
                  <a:t>secure </a:t>
                </a:r>
                <a:r>
                  <a:rPr lang="en-US" altLang="zh-TW" i="1" dirty="0">
                    <a:latin typeface="+mn-lt"/>
                  </a:rPr>
                  <a:t>n</a:t>
                </a:r>
                <a:r>
                  <a:rPr lang="en-US" altLang="zh-TW" dirty="0">
                    <a:latin typeface="+mn-lt"/>
                  </a:rPr>
                  <a:t>-bit output hash </a:t>
                </a:r>
                <a:r>
                  <a:rPr lang="en-US" altLang="zh-TW" dirty="0" smtClean="0">
                    <a:latin typeface="+mn-lt"/>
                  </a:rPr>
                  <a:t>function is </a:t>
                </a:r>
                <a:r>
                  <a:rPr lang="en-US" altLang="zh-TW" i="1" dirty="0" smtClean="0">
                    <a:latin typeface="+mn-lt"/>
                  </a:rPr>
                  <a:t>n</a:t>
                </a:r>
                <a:r>
                  <a:rPr lang="en-US" altLang="zh-TW" i="1" baseline="-25000" dirty="0" smtClean="0">
                    <a:latin typeface="+mn-lt"/>
                  </a:rPr>
                  <a:t> </a:t>
                </a:r>
                <a:r>
                  <a:rPr lang="en-US" altLang="zh-TW" i="1" dirty="0" smtClean="0">
                    <a:latin typeface="+mn-lt"/>
                  </a:rPr>
                  <a:t>/</a:t>
                </a:r>
                <a:r>
                  <a:rPr lang="en-US" altLang="zh-TW" i="1" baseline="-25000" dirty="0" smtClean="0">
                    <a:latin typeface="+mn-lt"/>
                  </a:rPr>
                  <a:t> </a:t>
                </a:r>
                <a:r>
                  <a:rPr lang="en-US" altLang="zh-TW" dirty="0" smtClean="0">
                    <a:latin typeface="+mn-lt"/>
                  </a:rPr>
                  <a:t>2 bits</a:t>
                </a:r>
                <a:endParaRPr lang="en-US" altLang="zh-TW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19263"/>
                <a:ext cx="8435280" cy="4411662"/>
              </a:xfrm>
              <a:blipFill rotWithShape="1">
                <a:blip r:embed="rId2"/>
                <a:stretch>
                  <a:fillRect l="-578" t="-1381" r="-1734" b="-7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8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231740-2D55-47A7-A350-6C855C6B4950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 bwMode="auto">
          <a:xfrm>
            <a:off x="457200" y="122239"/>
            <a:ext cx="7543800" cy="642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900" b="1">
                <a:solidFill>
                  <a:schemeClr val="tx2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000" b="1" i="0" u="none" strike="noStrike" kern="0" cap="none" spc="0" normalizeH="0" baseline="0" noProof="0" smtClean="0">
                <a:ln>
                  <a:noFill/>
                </a:ln>
                <a:solidFill>
                  <a:srgbClr val="330066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關於講者</a:t>
            </a:r>
            <a:endParaRPr kumimoji="1" lang="zh-TW" altLang="en-US" sz="4000" b="1" i="0" u="none" strike="noStrike" kern="0" cap="none" spc="0" normalizeH="0" baseline="0" noProof="0" dirty="0">
              <a:ln>
                <a:noFill/>
              </a:ln>
              <a:solidFill>
                <a:srgbClr val="330066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457200" y="769121"/>
            <a:ext cx="8229600" cy="536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kumimoji="1" sz="30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kumimoji="1" sz="26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 sz="23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kumimoji="1" lang="zh-TW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 panose="03000509000000000000" pitchFamily="65" charset="-120"/>
                <a:cs typeface="+mn-cs"/>
              </a:rPr>
              <a:t>臺大數學系 學士 碩士</a:t>
            </a:r>
            <a:endParaRPr kumimoji="1" lang="en-US" altLang="zh-TW" sz="2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標楷體" panose="03000509000000000000" pitchFamily="65" charset="-120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pitchFamily="2" charset="2"/>
              <a:buChar char="l"/>
              <a:tabLst/>
              <a:defRPr/>
            </a:pPr>
            <a:r>
              <a:rPr kumimoji="1" lang="zh-TW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t>美國 </a:t>
            </a:r>
            <a:r>
              <a:rPr kumimoji="1" lang="en-US" altLang="zh-TW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t>Purdue University </a:t>
            </a:r>
            <a:r>
              <a:rPr kumimoji="1" lang="zh-TW" altLang="en-US" sz="2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 panose="03000509000000000000" pitchFamily="65" charset="-120"/>
                <a:cs typeface="+mn-cs"/>
              </a:rPr>
              <a:t>數學博士</a:t>
            </a:r>
            <a:endParaRPr kumimoji="1" lang="zh-TW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1705470"/>
            <a:ext cx="2092390" cy="248287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6015" t="7141" r="31997" b="16951"/>
          <a:stretch/>
        </p:blipFill>
        <p:spPr>
          <a:xfrm>
            <a:off x="5898611" y="1725571"/>
            <a:ext cx="2344424" cy="2464172"/>
          </a:xfrm>
          <a:prstGeom prst="rect">
            <a:avLst/>
          </a:prstGeom>
        </p:spPr>
      </p:pic>
      <p:pic>
        <p:nvPicPr>
          <p:cNvPr id="8" name="Picture 2" descr="https://scontent-tpe1-1.xx.fbcdn.net/v/t1.0-9/14446070_10210873876832882_6088656509425056935_n.jpg?oh=0dc8fb47292f682951a4ba0dcb81e5ec&amp;oe=589F0A5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3" y="1700808"/>
            <a:ext cx="2748004" cy="24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content-tpe1-1.xx.fbcdn.net/t31.0-8/14711490_10211069737449275_6925828003761927270_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15966" r="3746" b="9872"/>
          <a:stretch/>
        </p:blipFill>
        <p:spPr bwMode="auto">
          <a:xfrm>
            <a:off x="827584" y="4293096"/>
            <a:ext cx="741976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1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SHA:</a:t>
            </a:r>
            <a:r>
              <a:rPr lang="zh-TW" altLang="en-US" dirty="0" smtClean="0">
                <a:latin typeface="+mn-lt"/>
              </a:rPr>
              <a:t> </a:t>
            </a:r>
            <a:r>
              <a:rPr lang="en-US" altLang="zh-TW" dirty="0">
                <a:latin typeface="+mn-lt"/>
              </a:rPr>
              <a:t>Secure Hash Algorithm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322"/>
            <a:ext cx="8435280" cy="989657"/>
          </a:xfrm>
        </p:spPr>
        <p:txBody>
          <a:bodyPr/>
          <a:lstStyle/>
          <a:p>
            <a:r>
              <a:rPr lang="en-US" altLang="zh-TW" sz="2000" dirty="0">
                <a:latin typeface="+mn-lt"/>
              </a:rPr>
              <a:t>The Secure Hash Algorithm is a family of cryptographic hash functions published by the National Institute of Standards and Technology (NIST) as a U.S. Federal Information Processing Standard (FIPS</a:t>
            </a:r>
            <a:r>
              <a:rPr lang="en-US" altLang="zh-TW" sz="2000" dirty="0" smtClean="0">
                <a:latin typeface="+mn-lt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TW">
              <a:solidFill>
                <a:srgbClr val="000000"/>
              </a:solidFill>
            </a:endParaRPr>
          </a:p>
        </p:txBody>
      </p:sp>
      <p:graphicFrame>
        <p:nvGraphicFramePr>
          <p:cNvPr id="5" name="內容版面配置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2694880"/>
              </p:ext>
            </p:extLst>
          </p:nvPr>
        </p:nvGraphicFramePr>
        <p:xfrm>
          <a:off x="782320" y="2810152"/>
          <a:ext cx="7822128" cy="3742872"/>
        </p:xfrm>
        <a:graphic>
          <a:graphicData uri="http://schemas.openxmlformats.org/drawingml/2006/table">
            <a:tbl>
              <a:tblPr/>
              <a:tblGrid>
                <a:gridCol w="765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6608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500" dirty="0">
                          <a:latin typeface="+mn-lt"/>
                        </a:rPr>
                        <a:t>Algorithm </a:t>
                      </a:r>
                      <a:r>
                        <a:rPr lang="en-US" sz="1500" dirty="0" smtClean="0">
                          <a:latin typeface="+mn-lt"/>
                        </a:rPr>
                        <a:t>and</a:t>
                      </a:r>
                      <a:r>
                        <a:rPr lang="en-US" sz="1500" baseline="0" dirty="0" smtClean="0">
                          <a:latin typeface="+mn-lt"/>
                        </a:rPr>
                        <a:t> </a:t>
                      </a:r>
                      <a:r>
                        <a:rPr lang="en-US" sz="1500" dirty="0" smtClean="0">
                          <a:latin typeface="+mn-lt"/>
                        </a:rPr>
                        <a:t>variant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Output size (bits)</a:t>
                      </a: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Internal state size (bits)</a:t>
                      </a: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Block size (bits)</a:t>
                      </a: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Rounds</a:t>
                      </a: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Bitwise operations</a:t>
                      </a: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dirty="0" smtClean="0">
                          <a:latin typeface="+mn-lt"/>
                        </a:rPr>
                        <a:t>Security</a:t>
                      </a:r>
                      <a:r>
                        <a:rPr lang="en-US" sz="1200" baseline="0" dirty="0" smtClean="0">
                          <a:latin typeface="+mn-lt"/>
                        </a:rPr>
                        <a:t> (bits)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328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+mn-lt"/>
                        </a:rPr>
                        <a:t>SHA-1     </a:t>
                      </a:r>
                      <a:r>
                        <a:rPr kumimoji="0" lang="en-US" altLang="zh-TW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FIPS 180</a:t>
                      </a:r>
                      <a:endParaRPr kumimoji="0" lang="en-US" altLang="zh-TW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1600" dirty="0">
                          <a:latin typeface="+mn-lt"/>
                        </a:rPr>
                        <a:t>160</a:t>
                      </a: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1600" dirty="0">
                          <a:latin typeface="+mn-lt"/>
                        </a:rPr>
                        <a:t>160</a:t>
                      </a: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1600" dirty="0">
                          <a:latin typeface="+mn-lt"/>
                        </a:rPr>
                        <a:t>512</a:t>
                      </a: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altLang="zh-TW" sz="1600" dirty="0">
                          <a:latin typeface="+mn-lt"/>
                        </a:rPr>
                        <a:t>80</a:t>
                      </a: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500" dirty="0">
                          <a:latin typeface="+mn-lt"/>
                        </a:rPr>
                        <a:t>and</a:t>
                      </a:r>
                      <a:r>
                        <a:rPr lang="en-US" sz="1500" dirty="0" smtClean="0">
                          <a:latin typeface="+mn-lt"/>
                        </a:rPr>
                        <a:t>, or, add, </a:t>
                      </a:r>
                      <a:r>
                        <a:rPr lang="en-US" sz="1500" dirty="0" err="1" smtClean="0">
                          <a:latin typeface="+mn-lt"/>
                        </a:rPr>
                        <a:t>xor</a:t>
                      </a:r>
                      <a:r>
                        <a:rPr lang="en-US" sz="1500" dirty="0" smtClean="0">
                          <a:latin typeface="+mn-lt"/>
                        </a:rPr>
                        <a:t>, rot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dirty="0">
                          <a:latin typeface="+mn-lt"/>
                        </a:rPr>
                        <a:t>Theoretical attack (2</a:t>
                      </a:r>
                      <a:r>
                        <a:rPr lang="en-US" sz="1200" baseline="30000" dirty="0">
                          <a:latin typeface="+mn-lt"/>
                        </a:rPr>
                        <a:t>61</a:t>
                      </a:r>
                      <a:r>
                        <a:rPr lang="en-US" sz="1200" dirty="0" smtClean="0">
                          <a:latin typeface="+mn-lt"/>
                        </a:rPr>
                        <a:t>)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848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b="1" dirty="0" smtClean="0">
                          <a:latin typeface="+mn-lt"/>
                        </a:rPr>
                        <a:t>SHA-2</a:t>
                      </a:r>
                    </a:p>
                    <a:p>
                      <a:pPr algn="ctr"/>
                      <a:endParaRPr lang="en-US" sz="1600" b="1" dirty="0" smtClean="0">
                        <a:latin typeface="+mn-lt"/>
                      </a:endParaRPr>
                    </a:p>
                    <a:p>
                      <a:pPr algn="ctr"/>
                      <a:r>
                        <a:rPr lang="en-US" sz="1200" b="1" dirty="0" smtClean="0">
                          <a:latin typeface="+mn-lt"/>
                        </a:rPr>
                        <a:t>FIPS 180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600" i="0" dirty="0" smtClean="0">
                          <a:latin typeface="+mn-lt"/>
                        </a:rPr>
                        <a:t>SHA-224</a:t>
                      </a:r>
                      <a:r>
                        <a:rPr lang="en-US" sz="1600" i="0" dirty="0">
                          <a:latin typeface="+mn-lt"/>
                        </a:rPr>
                        <a:t/>
                      </a:r>
                      <a:br>
                        <a:rPr lang="en-US" sz="1600" i="0" dirty="0">
                          <a:latin typeface="+mn-lt"/>
                        </a:rPr>
                      </a:br>
                      <a:r>
                        <a:rPr lang="en-US" sz="1600" i="0" dirty="0" smtClean="0">
                          <a:latin typeface="+mn-lt"/>
                        </a:rPr>
                        <a:t>SHA-256</a:t>
                      </a:r>
                      <a:endParaRPr lang="en-US" sz="1600" i="0" dirty="0">
                        <a:latin typeface="+mn-lt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dirty="0">
                          <a:latin typeface="+mn-lt"/>
                        </a:rPr>
                        <a:t>224</a:t>
                      </a:r>
                      <a:br>
                        <a:rPr lang="en-US" altLang="zh-TW" sz="1600" dirty="0">
                          <a:latin typeface="+mn-lt"/>
                        </a:rPr>
                      </a:br>
                      <a:r>
                        <a:rPr lang="en-US" altLang="zh-TW" sz="1600" dirty="0">
                          <a:latin typeface="+mn-lt"/>
                        </a:rPr>
                        <a:t>256</a:t>
                      </a: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dirty="0" smtClean="0">
                          <a:latin typeface="+mn-lt"/>
                        </a:rPr>
                        <a:t>256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TW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8</a:t>
                      </a:r>
                      <a:r>
                        <a:rPr kumimoji="0" lang="en-US" altLang="zh-TW" sz="16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 </a:t>
                      </a:r>
                      <a:r>
                        <a:rPr kumimoji="0" lang="en-US" altLang="zh-TW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</a:t>
                      </a:r>
                      <a:r>
                        <a:rPr kumimoji="0" lang="en-US" altLang="zh-TW" sz="16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 </a:t>
                      </a:r>
                      <a:r>
                        <a:rPr kumimoji="0" lang="en-US" altLang="zh-TW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32)</a:t>
                      </a:r>
                      <a:endParaRPr kumimoji="0" lang="en-US" altLang="zh-TW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dirty="0">
                          <a:latin typeface="+mn-lt"/>
                        </a:rPr>
                        <a:t>512</a:t>
                      </a: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600" dirty="0">
                          <a:latin typeface="+mn-lt"/>
                        </a:rPr>
                        <a:t>64</a:t>
                      </a: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+mn-lt"/>
                        </a:rPr>
                        <a:t>and</a:t>
                      </a:r>
                      <a:r>
                        <a:rPr lang="en-US" sz="1500" dirty="0" smtClean="0">
                          <a:latin typeface="+mn-lt"/>
                        </a:rPr>
                        <a:t>, or, </a:t>
                      </a:r>
                      <a:r>
                        <a:rPr lang="en-US" sz="1500" dirty="0" err="1" smtClean="0">
                          <a:latin typeface="+mn-lt"/>
                        </a:rPr>
                        <a:t>xor</a:t>
                      </a:r>
                      <a:r>
                        <a:rPr lang="en-US" sz="1500" dirty="0" smtClean="0">
                          <a:latin typeface="+mn-lt"/>
                        </a:rPr>
                        <a:t>, </a:t>
                      </a:r>
                      <a:r>
                        <a:rPr lang="en-US" sz="1500" dirty="0" err="1" smtClean="0">
                          <a:latin typeface="+mn-lt"/>
                        </a:rPr>
                        <a:t>shr</a:t>
                      </a:r>
                      <a:r>
                        <a:rPr lang="en-US" sz="1500" dirty="0" smtClean="0">
                          <a:latin typeface="+mn-lt"/>
                        </a:rPr>
                        <a:t>, rot, add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112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8256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600" i="0" dirty="0">
                          <a:latin typeface="+mn-lt"/>
                        </a:rPr>
                        <a:t>SHA-384</a:t>
                      </a:r>
                      <a:br>
                        <a:rPr lang="en-US" sz="1600" i="0" dirty="0">
                          <a:latin typeface="+mn-lt"/>
                        </a:rPr>
                      </a:br>
                      <a:r>
                        <a:rPr lang="en-US" sz="1600" i="0" dirty="0">
                          <a:latin typeface="+mn-lt"/>
                        </a:rPr>
                        <a:t>SHA-512</a:t>
                      </a:r>
                      <a:br>
                        <a:rPr lang="en-US" sz="1600" i="0" dirty="0">
                          <a:latin typeface="+mn-lt"/>
                        </a:rPr>
                      </a:br>
                      <a:r>
                        <a:rPr lang="en-US" sz="1500" i="0" dirty="0">
                          <a:latin typeface="+mn-lt"/>
                        </a:rPr>
                        <a:t>SHA-512/224</a:t>
                      </a:r>
                      <a:r>
                        <a:rPr lang="en-US" sz="1600" i="0" dirty="0">
                          <a:latin typeface="+mn-lt"/>
                        </a:rPr>
                        <a:t/>
                      </a:r>
                      <a:br>
                        <a:rPr lang="en-US" sz="1600" i="0" dirty="0">
                          <a:latin typeface="+mn-lt"/>
                        </a:rPr>
                      </a:br>
                      <a:r>
                        <a:rPr lang="en-US" sz="1500" i="0" dirty="0">
                          <a:latin typeface="+mn-lt"/>
                        </a:rPr>
                        <a:t>SHA-512/256</a:t>
                      </a: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en-US" altLang="zh-TW" sz="1600" dirty="0">
                          <a:latin typeface="+mn-lt"/>
                        </a:rPr>
                        <a:t>384</a:t>
                      </a:r>
                      <a:br>
                        <a:rPr lang="en-US" altLang="zh-TW" sz="1600" dirty="0">
                          <a:latin typeface="+mn-lt"/>
                        </a:rPr>
                      </a:br>
                      <a:r>
                        <a:rPr lang="en-US" altLang="zh-TW" sz="1600" dirty="0">
                          <a:latin typeface="+mn-lt"/>
                        </a:rPr>
                        <a:t>512</a:t>
                      </a:r>
                      <a:br>
                        <a:rPr lang="en-US" altLang="zh-TW" sz="1600" dirty="0">
                          <a:latin typeface="+mn-lt"/>
                        </a:rPr>
                      </a:br>
                      <a:r>
                        <a:rPr lang="en-US" altLang="zh-TW" sz="1600" dirty="0">
                          <a:latin typeface="+mn-lt"/>
                        </a:rPr>
                        <a:t>224</a:t>
                      </a:r>
                      <a:br>
                        <a:rPr lang="en-US" altLang="zh-TW" sz="1600" dirty="0">
                          <a:latin typeface="+mn-lt"/>
                        </a:rPr>
                      </a:br>
                      <a:r>
                        <a:rPr lang="en-US" altLang="zh-TW" sz="1600" dirty="0">
                          <a:latin typeface="+mn-lt"/>
                        </a:rPr>
                        <a:t>256</a:t>
                      </a: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512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zh-TW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8</a:t>
                      </a:r>
                      <a:r>
                        <a:rPr kumimoji="0" lang="en-US" altLang="zh-TW" sz="16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 </a:t>
                      </a:r>
                      <a:r>
                        <a:rPr kumimoji="0" lang="en-US" altLang="zh-TW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</a:t>
                      </a:r>
                      <a:r>
                        <a:rPr kumimoji="0" lang="en-US" altLang="zh-TW" sz="1600" b="0" i="0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 </a:t>
                      </a:r>
                      <a:r>
                        <a:rPr kumimoji="0" lang="en-US" altLang="zh-TW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Symbol"/>
                        </a:rPr>
                        <a:t>64)</a:t>
                      </a:r>
                      <a:endParaRPr kumimoji="0" lang="en-US" altLang="zh-TW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1024</a:t>
                      </a: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TW" sz="1600" dirty="0">
                          <a:latin typeface="+mn-lt"/>
                        </a:rPr>
                        <a:t>80</a:t>
                      </a: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500" dirty="0">
                          <a:latin typeface="+mn-lt"/>
                        </a:rPr>
                        <a:t>and</a:t>
                      </a:r>
                      <a:r>
                        <a:rPr lang="en-US" sz="1500" dirty="0" smtClean="0">
                          <a:latin typeface="+mn-lt"/>
                        </a:rPr>
                        <a:t>, or, </a:t>
                      </a:r>
                      <a:r>
                        <a:rPr lang="en-US" sz="1500" dirty="0" err="1" smtClean="0">
                          <a:latin typeface="+mn-lt"/>
                        </a:rPr>
                        <a:t>xor</a:t>
                      </a:r>
                      <a:r>
                        <a:rPr lang="en-US" sz="1500" dirty="0" smtClean="0">
                          <a:latin typeface="+mn-lt"/>
                        </a:rPr>
                        <a:t>, </a:t>
                      </a:r>
                      <a:r>
                        <a:rPr lang="en-US" sz="1500" dirty="0" err="1" smtClean="0">
                          <a:latin typeface="+mn-lt"/>
                        </a:rPr>
                        <a:t>shr</a:t>
                      </a:r>
                      <a:r>
                        <a:rPr lang="en-US" sz="1500" dirty="0" smtClean="0">
                          <a:latin typeface="+mn-lt"/>
                        </a:rPr>
                        <a:t>, rot, add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192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112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0000"/>
                        </a:lnSpc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48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SHA-3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6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FIPS 202</a:t>
                      </a:r>
                      <a:endParaRPr lang="en-US" altLang="zh-TW" sz="1600" b="1" kern="1200" noProof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" marR="18000" marT="20424" marB="2042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SHA3-224</a:t>
                      </a:r>
                    </a:p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en-US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SHA3-256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i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SHA3-384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i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SHA3-512</a:t>
                      </a:r>
                      <a:endParaRPr lang="en-US" sz="1600" i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TW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224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TW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TW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384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TW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512</a:t>
                      </a:r>
                      <a:endParaRPr lang="en-US" altLang="zh-TW" sz="16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1600</a:t>
                      </a:r>
                    </a:p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(5</a:t>
                      </a:r>
                      <a:r>
                        <a:rPr lang="en-US" altLang="zh-TW" sz="1200" baseline="-25000" dirty="0" smtClean="0">
                          <a:latin typeface="+mn-lt"/>
                        </a:rPr>
                        <a:t> </a:t>
                      </a:r>
                      <a:r>
                        <a:rPr lang="en-US" altLang="zh-TW" sz="1600" dirty="0" smtClean="0">
                          <a:latin typeface="+mn-lt"/>
                          <a:sym typeface="Symbol"/>
                        </a:rPr>
                        <a:t></a:t>
                      </a:r>
                      <a:r>
                        <a:rPr lang="en-US" altLang="zh-TW" sz="1200" baseline="-25000" dirty="0" smtClean="0">
                          <a:latin typeface="+mn-lt"/>
                          <a:sym typeface="Symbol"/>
                        </a:rPr>
                        <a:t> </a:t>
                      </a:r>
                      <a:r>
                        <a:rPr lang="en-US" altLang="zh-TW" sz="1600" dirty="0" smtClean="0">
                          <a:latin typeface="+mn-lt"/>
                          <a:sym typeface="Symbol"/>
                        </a:rPr>
                        <a:t>5</a:t>
                      </a:r>
                      <a:r>
                        <a:rPr lang="en-US" altLang="zh-TW" sz="1200" baseline="-25000" dirty="0" smtClean="0">
                          <a:latin typeface="+mn-lt"/>
                          <a:sym typeface="Symbol"/>
                        </a:rPr>
                        <a:t> </a:t>
                      </a:r>
                      <a:r>
                        <a:rPr lang="en-US" altLang="zh-TW" sz="1600" dirty="0" smtClean="0">
                          <a:latin typeface="+mn-lt"/>
                          <a:sym typeface="Symbol"/>
                        </a:rPr>
                        <a:t></a:t>
                      </a:r>
                      <a:r>
                        <a:rPr lang="en-US" altLang="zh-TW" sz="1200" baseline="-25000" dirty="0" smtClean="0">
                          <a:latin typeface="+mn-lt"/>
                          <a:sym typeface="Symbol"/>
                        </a:rPr>
                        <a:t> </a:t>
                      </a:r>
                      <a:r>
                        <a:rPr lang="en-US" altLang="zh-TW" sz="1600" dirty="0" smtClean="0">
                          <a:latin typeface="+mn-lt"/>
                          <a:sym typeface="Symbol"/>
                        </a:rPr>
                        <a:t>64)</a:t>
                      </a:r>
                      <a:endParaRPr lang="en-US" altLang="zh-TW" sz="1600" dirty="0">
                        <a:latin typeface="+mn-lt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TW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1152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TW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1088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TW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832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altLang="zh-TW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576</a:t>
                      </a:r>
                      <a:endParaRPr lang="en-US" altLang="zh-TW" sz="16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24</a:t>
                      </a:r>
                      <a:endParaRPr lang="en-US" altLang="zh-TW" sz="1600" dirty="0">
                        <a:latin typeface="+mn-lt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 smtClean="0">
                          <a:latin typeface="+mn-lt"/>
                        </a:rPr>
                        <a:t>and, </a:t>
                      </a:r>
                      <a:r>
                        <a:rPr lang="en-US" sz="1600" dirty="0" err="1" smtClean="0">
                          <a:latin typeface="+mn-lt"/>
                        </a:rPr>
                        <a:t>xor</a:t>
                      </a:r>
                      <a:r>
                        <a:rPr lang="en-US" sz="1600" dirty="0" smtClean="0">
                          <a:latin typeface="+mn-lt"/>
                        </a:rPr>
                        <a:t>,   rot, not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112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192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en-US" sz="16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</a:txBody>
                  <a:tcPr marL="18000" marR="18000" marT="7200" marB="7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圓角矩形 5"/>
          <p:cNvSpPr/>
          <p:nvPr/>
        </p:nvSpPr>
        <p:spPr>
          <a:xfrm>
            <a:off x="1547664" y="3925336"/>
            <a:ext cx="864096" cy="27757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 smtClean="0">
              <a:solidFill>
                <a:srgbClr val="FFFFFF"/>
              </a:solidFill>
              <a:latin typeface="Calibri"/>
              <a:ea typeface="新細明體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6672" y="6505658"/>
            <a:ext cx="44714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2"/>
              </a:rPr>
              <a:t>https://en.wikipedia.org/wiki/Secure_Hash_Algorithm</a:t>
            </a:r>
            <a:endParaRPr lang="zh-TW" altLang="en-US" sz="1400" dirty="0"/>
          </a:p>
        </p:txBody>
      </p:sp>
      <p:sp>
        <p:nvSpPr>
          <p:cNvPr id="9" name="圓角矩形 8"/>
          <p:cNvSpPr/>
          <p:nvPr/>
        </p:nvSpPr>
        <p:spPr>
          <a:xfrm>
            <a:off x="1547664" y="5652000"/>
            <a:ext cx="954000" cy="29728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kern="0" smtClean="0">
              <a:solidFill>
                <a:srgbClr val="FFFFFF"/>
              </a:solidFill>
              <a:latin typeface="Calibri"/>
              <a:ea typeface="新細明體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2376035" y="3864358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Bitcoin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448006" y="5498068"/>
            <a:ext cx="1074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solidFill>
                  <a:srgbClr val="FF0000"/>
                </a:solidFill>
              </a:rPr>
              <a:t>Ethereum</a:t>
            </a:r>
            <a:endParaRPr lang="en-US" altLang="zh-TW" sz="1600" dirty="0" smtClean="0">
              <a:solidFill>
                <a:srgbClr val="FF0000"/>
              </a:solidFill>
            </a:endParaRPr>
          </a:p>
          <a:p>
            <a:r>
              <a:rPr lang="en-US" altLang="zh-TW" sz="1200" dirty="0" smtClean="0">
                <a:solidFill>
                  <a:srgbClr val="FF0000"/>
                </a:solidFill>
              </a:rPr>
              <a:t>(Keccak 256)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err="1" smtClean="0"/>
                  <a:t>Merkle</a:t>
                </a:r>
                <a:r>
                  <a:rPr lang="en-US" altLang="zh-TW" dirty="0" err="1"/>
                  <a:t>-</a:t>
                </a:r>
                <a:r>
                  <a:rPr lang="en-US" altLang="zh-TW" dirty="0" err="1" smtClean="0"/>
                  <a:t>Damgård</a:t>
                </a:r>
                <a:r>
                  <a:rPr lang="en-US" altLang="zh-TW" dirty="0" smtClean="0"/>
                  <a:t> Construction</a:t>
                </a:r>
                <a:br>
                  <a:rPr lang="en-US" altLang="zh-TW" dirty="0" smtClean="0"/>
                </a:br>
                <a:r>
                  <a:rPr lang="en-US" altLang="zh-TW" dirty="0" smtClean="0"/>
                  <a:t>for SHA-1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TW" i="1" dirty="0" smtClean="0"/>
                  <a:t>/</a:t>
                </a:r>
                <a:r>
                  <a:rPr lang="en-US" altLang="zh-TW" dirty="0" smtClean="0"/>
                  <a:t> SHA-2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827" t="-9390" r="-1777" b="-201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3074" name="Picture 2" descr="Merkle-Damgård hash con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07" y="1916832"/>
            <a:ext cx="838693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483892" y="6237312"/>
            <a:ext cx="6040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Image Courtesy  </a:t>
            </a:r>
            <a:r>
              <a:rPr lang="en-US" altLang="zh-TW" sz="1600" dirty="0" smtClean="0">
                <a:hlinkClick r:id="rId4"/>
              </a:rPr>
              <a:t>http</a:t>
            </a:r>
            <a:r>
              <a:rPr lang="en-US" altLang="zh-TW" sz="1600" dirty="0">
                <a:hlinkClick r:id="rId4"/>
              </a:rPr>
              <a:t>://</a:t>
            </a:r>
            <a:r>
              <a:rPr lang="en-US" altLang="zh-TW" sz="1600" dirty="0" smtClean="0">
                <a:hlinkClick r:id="rId4"/>
              </a:rPr>
              <a:t>joncave.co.uk/2012/08/i-captured-the-flag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0829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SHA-256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322"/>
            <a:ext cx="8651304" cy="134969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US" altLang="zh-TW" sz="2400" dirty="0"/>
              <a:t>One iteration in a SHA-2 family compression </a:t>
            </a:r>
            <a:r>
              <a:rPr lang="en-US" altLang="zh-TW" sz="2400" dirty="0" smtClean="0"/>
              <a:t>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zh-TW" sz="1800" dirty="0"/>
              <a:t>The blue components perform the following </a:t>
            </a:r>
            <a:r>
              <a:rPr lang="en-US" altLang="zh-TW" sz="1800" dirty="0" smtClean="0"/>
              <a:t>operations</a:t>
            </a:r>
            <a:endParaRPr lang="zh-TW" altLang="en-US" sz="1800" dirty="0"/>
          </a:p>
        </p:txBody>
      </p:sp>
      <p:pic>
        <p:nvPicPr>
          <p:cNvPr id="5" name="Picture 2" descr="File:SHA-2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156269"/>
            <a:ext cx="4536504" cy="32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\operatorname{Ch}(E,F,G) = (E \and F) \oplus (\neg E \and G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12" y="3135929"/>
            <a:ext cx="2929508" cy="20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\operatorname{Ma}(A,B,C) = (A \and B) \oplus (A \and C) \oplus (B \and C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6" y="2724978"/>
            <a:ext cx="36480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\Sigma_0(A) = (A\!\ggg\!2) \oplus (A\!\ggg\!13) \oplus (A\!\ggg\!22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13" y="3573016"/>
            <a:ext cx="3433564" cy="2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\Sigma_1(E) = (E\!\ggg\!6) \oplus (E\!\ggg\!11) \oplus (E\!\ggg\!25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49" y="4016116"/>
            <a:ext cx="3504059" cy="20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內容版面配置區 3"/>
          <p:cNvSpPr>
            <a:spLocks noGrp="1"/>
          </p:cNvSpPr>
          <p:nvPr>
            <p:ph sz="half" idx="2"/>
          </p:nvPr>
        </p:nvSpPr>
        <p:spPr>
          <a:xfrm>
            <a:off x="467544" y="4490003"/>
            <a:ext cx="4320480" cy="1675359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TW" sz="1800" dirty="0" smtClean="0"/>
              <a:t>The bitwise rotation uses different constants for SHA-512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TW" sz="1800" dirty="0" smtClean="0"/>
              <a:t>The given numbers are for SHA-256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TW" sz="1800" dirty="0" smtClean="0"/>
              <a:t>     is addition modulo 2</a:t>
            </a:r>
            <a:r>
              <a:rPr lang="en-US" altLang="zh-TW" sz="1800" baseline="30000" dirty="0" smtClean="0"/>
              <a:t>32</a:t>
            </a:r>
            <a:endParaRPr lang="zh-TW" altLang="en-US" sz="1800" dirty="0"/>
          </a:p>
        </p:txBody>
      </p:sp>
      <p:pic>
        <p:nvPicPr>
          <p:cNvPr id="11" name="Picture 11" descr="\color{red}\boxplu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05" y="5526680"/>
            <a:ext cx="216024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6315AA-E3AE-4791-9A9C-CB17F94D3D5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8235" y="6453394"/>
            <a:ext cx="2903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400" kern="0" dirty="0" smtClean="0">
                <a:solidFill>
                  <a:srgbClr val="000000"/>
                </a:solidFill>
                <a:hlinkClick r:id="rId9"/>
              </a:rPr>
              <a:t>http://en.wikipedia.org/wiki/SHA-2</a:t>
            </a:r>
            <a:r>
              <a:rPr kumimoji="0" lang="en-US" altLang="zh-TW" sz="1400" kern="0" dirty="0" smtClean="0">
                <a:solidFill>
                  <a:srgbClr val="000000"/>
                </a:solidFill>
              </a:rPr>
              <a:t> </a:t>
            </a:r>
            <a:endParaRPr kumimoji="0" lang="zh-TW" altLang="en-US" sz="1400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8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SHA-3 Competition Winner</a:t>
            </a:r>
            <a:r>
              <a:rPr lang="en-US" altLang="zh-TW" dirty="0">
                <a:latin typeface="+mn-lt"/>
              </a:rPr>
              <a:t>: </a:t>
            </a:r>
            <a:r>
              <a:rPr lang="en-US" altLang="zh-TW" dirty="0" smtClean="0">
                <a:latin typeface="+mn-lt"/>
              </a:rPr>
              <a:t>Keccak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96589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TW" sz="2400" dirty="0">
                <a:solidFill>
                  <a:srgbClr val="000000"/>
                </a:solidFill>
                <a:latin typeface="+mn-lt"/>
              </a:rPr>
              <a:t>Designers:</a:t>
            </a:r>
            <a:endParaRPr lang="en-US" altLang="zh-TW" sz="2400" dirty="0">
              <a:latin typeface="+mn-lt"/>
            </a:endParaRPr>
          </a:p>
          <a:p>
            <a:pPr lvl="1">
              <a:spcBef>
                <a:spcPct val="0"/>
              </a:spcBef>
            </a:pPr>
            <a:r>
              <a:rPr lang="en-US" altLang="zh-TW" sz="2200" dirty="0">
                <a:latin typeface="+mn-lt"/>
              </a:rPr>
              <a:t>Guido </a:t>
            </a:r>
            <a:r>
              <a:rPr lang="en-US" altLang="zh-TW" sz="2200" dirty="0" err="1">
                <a:latin typeface="+mn-lt"/>
              </a:rPr>
              <a:t>Bertoni</a:t>
            </a:r>
            <a:r>
              <a:rPr lang="en-US" altLang="zh-TW" sz="2200" dirty="0">
                <a:latin typeface="+mn-lt"/>
              </a:rPr>
              <a:t> (Italy) of STMicroelectronics</a:t>
            </a:r>
          </a:p>
          <a:p>
            <a:pPr lvl="1">
              <a:spcBef>
                <a:spcPct val="0"/>
              </a:spcBef>
            </a:pPr>
            <a:r>
              <a:rPr lang="en-US" altLang="zh-TW" sz="2200" dirty="0">
                <a:latin typeface="+mn-lt"/>
              </a:rPr>
              <a:t>Joan </a:t>
            </a:r>
            <a:r>
              <a:rPr lang="en-US" altLang="zh-TW" sz="2200" dirty="0" err="1">
                <a:latin typeface="+mn-lt"/>
              </a:rPr>
              <a:t>Daemen</a:t>
            </a:r>
            <a:r>
              <a:rPr lang="en-US" altLang="zh-TW" sz="2200" dirty="0">
                <a:latin typeface="+mn-lt"/>
              </a:rPr>
              <a:t> (Belgium) of STMicroelectronics</a:t>
            </a:r>
          </a:p>
          <a:p>
            <a:pPr lvl="1">
              <a:spcBef>
                <a:spcPct val="0"/>
              </a:spcBef>
            </a:pPr>
            <a:r>
              <a:rPr lang="en-US" altLang="zh-TW" sz="2200" dirty="0">
                <a:latin typeface="+mn-lt"/>
              </a:rPr>
              <a:t>Gilles Van </a:t>
            </a:r>
            <a:r>
              <a:rPr lang="en-US" altLang="zh-TW" sz="2200" dirty="0" err="1">
                <a:latin typeface="+mn-lt"/>
              </a:rPr>
              <a:t>Assche</a:t>
            </a:r>
            <a:r>
              <a:rPr lang="en-US" altLang="zh-TW" sz="2200" dirty="0">
                <a:latin typeface="+mn-lt"/>
              </a:rPr>
              <a:t> (Belgium) of STMicroelectronics</a:t>
            </a:r>
          </a:p>
          <a:p>
            <a:pPr lvl="1">
              <a:spcBef>
                <a:spcPct val="0"/>
              </a:spcBef>
            </a:pPr>
            <a:r>
              <a:rPr lang="en-US" altLang="zh-TW" sz="2200" dirty="0" err="1">
                <a:latin typeface="+mn-lt"/>
              </a:rPr>
              <a:t>Michaël</a:t>
            </a:r>
            <a:r>
              <a:rPr lang="en-US" altLang="zh-TW" sz="2200" dirty="0">
                <a:latin typeface="+mn-lt"/>
              </a:rPr>
              <a:t> </a:t>
            </a:r>
            <a:r>
              <a:rPr lang="en-US" altLang="zh-TW" sz="2200" dirty="0" err="1">
                <a:latin typeface="+mn-lt"/>
              </a:rPr>
              <a:t>Peeters</a:t>
            </a:r>
            <a:r>
              <a:rPr lang="en-US" altLang="zh-TW" sz="2200" dirty="0">
                <a:latin typeface="+mn-lt"/>
              </a:rPr>
              <a:t> (Belgium) of NXP Semiconductors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latin typeface="+mn-lt"/>
              </a:rPr>
              <a:t>Not very fast in software implementation, but in hardware implementations it is notably faster than all other finalists</a:t>
            </a:r>
          </a:p>
          <a:p>
            <a:pPr>
              <a:spcBef>
                <a:spcPts val="600"/>
              </a:spcBef>
            </a:pPr>
            <a:r>
              <a:rPr lang="en-US" altLang="zh-TW" sz="2400" dirty="0">
                <a:latin typeface="+mn-lt"/>
              </a:rPr>
              <a:t>In its largest instance, the state consists of a 5</a:t>
            </a:r>
            <a:r>
              <a:rPr lang="en-US" altLang="zh-TW" sz="2400" baseline="-25000" dirty="0">
                <a:latin typeface="+mn-lt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+mn-lt"/>
                <a:sym typeface="Symbol" pitchFamily="18" charset="2"/>
              </a:rPr>
              <a:t></a:t>
            </a:r>
            <a:r>
              <a:rPr lang="en-US" altLang="zh-TW" sz="2400" baseline="-25000" dirty="0">
                <a:solidFill>
                  <a:srgbClr val="000000"/>
                </a:solidFill>
                <a:latin typeface="+mn-lt"/>
                <a:sym typeface="Symbol" pitchFamily="18" charset="2"/>
              </a:rPr>
              <a:t> </a:t>
            </a:r>
            <a:r>
              <a:rPr lang="en-US" altLang="zh-TW" sz="2400" dirty="0">
                <a:latin typeface="+mn-lt"/>
              </a:rPr>
              <a:t>5 array of 64-bit words, 1600 bits total</a:t>
            </a:r>
          </a:p>
          <a:p>
            <a:pPr lvl="1">
              <a:spcBef>
                <a:spcPct val="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+mn-lt"/>
              </a:rPr>
              <a:t>Reduced versions are defined for smaller power-of-2 word sizes </a:t>
            </a:r>
            <a:r>
              <a:rPr lang="en-US" altLang="zh-TW" sz="1800" i="1" dirty="0">
                <a:solidFill>
                  <a:srgbClr val="000000"/>
                </a:solidFill>
                <a:latin typeface="+mn-lt"/>
              </a:rPr>
              <a:t>w</a:t>
            </a:r>
            <a:r>
              <a:rPr lang="en-US" altLang="zh-TW" sz="1800" dirty="0">
                <a:solidFill>
                  <a:srgbClr val="000000"/>
                </a:solidFill>
                <a:latin typeface="+mn-lt"/>
              </a:rPr>
              <a:t> down to 1 bit (25 bits total state)</a:t>
            </a:r>
          </a:p>
          <a:p>
            <a:pPr lvl="1">
              <a:spcBef>
                <a:spcPct val="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+mn-lt"/>
              </a:rPr>
              <a:t>Smaller state sizes can be used to test cryptanalytic attacks</a:t>
            </a:r>
          </a:p>
          <a:p>
            <a:pPr lvl="1">
              <a:spcBef>
                <a:spcPct val="0"/>
              </a:spcBef>
            </a:pPr>
            <a:r>
              <a:rPr lang="en-US" altLang="zh-TW" sz="1800" dirty="0">
                <a:solidFill>
                  <a:srgbClr val="000000"/>
                </a:solidFill>
                <a:latin typeface="+mn-lt"/>
              </a:rPr>
              <a:t>Intermediate state sizes (e.g., from </a:t>
            </a:r>
            <a:r>
              <a:rPr lang="en-US" altLang="zh-TW" sz="1800" i="1" dirty="0">
                <a:solidFill>
                  <a:srgbClr val="000000"/>
                </a:solidFill>
                <a:latin typeface="+mn-lt"/>
              </a:rPr>
              <a:t>w</a:t>
            </a:r>
            <a:r>
              <a:rPr lang="en-US" altLang="zh-TW" sz="1200" i="1" baseline="-25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+mn-lt"/>
              </a:rPr>
              <a:t>=</a:t>
            </a:r>
            <a:r>
              <a:rPr lang="en-US" altLang="zh-TW" sz="1200" baseline="-25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+mn-lt"/>
              </a:rPr>
              <a:t>4, 100 bits, to </a:t>
            </a:r>
            <a:r>
              <a:rPr lang="en-US" altLang="zh-TW" sz="1800" i="1" dirty="0">
                <a:solidFill>
                  <a:srgbClr val="000000"/>
                </a:solidFill>
                <a:latin typeface="+mn-lt"/>
              </a:rPr>
              <a:t>w</a:t>
            </a:r>
            <a:r>
              <a:rPr lang="en-US" altLang="zh-TW" sz="1200" i="1" baseline="-25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+mn-lt"/>
              </a:rPr>
              <a:t>=</a:t>
            </a:r>
            <a:r>
              <a:rPr lang="en-US" altLang="zh-TW" sz="1200" baseline="-250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+mn-lt"/>
              </a:rPr>
              <a:t>32, 800 bits) also provide practical, lightweight, </a:t>
            </a:r>
            <a:r>
              <a:rPr lang="en-US" altLang="zh-TW" sz="1800" dirty="0" smtClean="0">
                <a:solidFill>
                  <a:srgbClr val="000000"/>
                </a:solidFill>
                <a:latin typeface="+mn-lt"/>
              </a:rPr>
              <a:t>alternatives</a:t>
            </a:r>
            <a:endParaRPr lang="en-US" altLang="zh-TW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037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SHA-3 </a:t>
            </a:r>
            <a:r>
              <a:rPr lang="en-US" altLang="zh-TW" i="1" dirty="0" smtClean="0"/>
              <a:t>/</a:t>
            </a:r>
            <a:r>
              <a:rPr lang="en-US" altLang="zh-TW" dirty="0" smtClean="0"/>
              <a:t> Keccak:</a:t>
            </a:r>
            <a:br>
              <a:rPr lang="en-US" altLang="zh-TW" dirty="0" smtClean="0"/>
            </a:br>
            <a:r>
              <a:rPr lang="en-US" altLang="zh-TW" dirty="0" smtClean="0"/>
              <a:t>Sponge Construction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pic>
        <p:nvPicPr>
          <p:cNvPr id="4098" name="Picture 2" descr="http://4.bp.blogspot.com/-Be9E4wFcYag/UGxGtODfzAI/AAAAAAAAAN0/KPABfiVeCCg/s1600/spo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8291"/>
            <a:ext cx="8424936" cy="378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46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+mn-lt"/>
              </a:rPr>
              <a:t>Merkle</a:t>
            </a:r>
            <a:r>
              <a:rPr lang="en-US" altLang="zh-TW" dirty="0">
                <a:latin typeface="+mn-lt"/>
              </a:rPr>
              <a:t> Tree </a:t>
            </a:r>
            <a:r>
              <a:rPr lang="en-US" altLang="zh-TW" i="1" dirty="0">
                <a:latin typeface="+mn-lt"/>
              </a:rPr>
              <a:t>/</a:t>
            </a:r>
            <a:r>
              <a:rPr lang="en-US" altLang="zh-TW" dirty="0">
                <a:latin typeface="+mn-lt"/>
              </a:rPr>
              <a:t> Hash Tree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Picture 2" descr="http://upload.wikimedia.org/wikipedia/commons/1/12/MerkleTree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" r="1940" b="2016"/>
          <a:stretch/>
        </p:blipFill>
        <p:spPr bwMode="auto">
          <a:xfrm>
            <a:off x="112260" y="2204864"/>
            <a:ext cx="4503027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:MerkleTree2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" r="2080"/>
          <a:stretch/>
        </p:blipFill>
        <p:spPr bwMode="auto">
          <a:xfrm>
            <a:off x="4615270" y="2204865"/>
            <a:ext cx="4421253" cy="392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1291036" y="227610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996633"/>
                </a:solidFill>
              </a:rPr>
              <a:t>Block</a:t>
            </a:r>
            <a:endParaRPr lang="zh-TW" altLang="en-US" dirty="0">
              <a:solidFill>
                <a:srgbClr val="996633"/>
              </a:solidFill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224377" y="2094756"/>
            <a:ext cx="1685925" cy="724645"/>
          </a:xfrm>
          <a:prstGeom prst="round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5748736" y="227610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996633"/>
                </a:solidFill>
              </a:rPr>
              <a:t>Block</a:t>
            </a:r>
            <a:endParaRPr lang="zh-TW" altLang="en-US" dirty="0">
              <a:solidFill>
                <a:srgbClr val="996633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5682051" y="2094756"/>
            <a:ext cx="1685925" cy="724645"/>
          </a:xfrm>
          <a:prstGeom prst="roundRect">
            <a:avLst/>
          </a:prstGeom>
          <a:noFill/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雲朵形圖說文字 11"/>
          <p:cNvSpPr/>
          <p:nvPr/>
        </p:nvSpPr>
        <p:spPr>
          <a:xfrm>
            <a:off x="3385588" y="2204864"/>
            <a:ext cx="1439396" cy="747885"/>
          </a:xfrm>
          <a:prstGeom prst="cloudCallout">
            <a:avLst>
              <a:gd name="adj1" fmla="val -97777"/>
              <a:gd name="adj2" fmla="val -16965"/>
            </a:avLst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Merkle</a:t>
            </a:r>
            <a:r>
              <a:rPr lang="en-US" altLang="zh-TW" dirty="0" smtClean="0"/>
              <a:t> Root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73793" y="6525403"/>
            <a:ext cx="3992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hlinkClick r:id="rId5"/>
              </a:rPr>
              <a:t>http://</a:t>
            </a:r>
            <a:r>
              <a:rPr lang="en-US" altLang="zh-TW" sz="1200" dirty="0" smtClean="0">
                <a:hlinkClick r:id="rId5"/>
              </a:rPr>
              <a:t>commons.wikimedia.org/wiki/File:MerkleTree1.jpg</a:t>
            </a:r>
            <a:r>
              <a:rPr lang="en-US" altLang="zh-TW" sz="1200" dirty="0" smtClean="0"/>
              <a:t> </a:t>
            </a:r>
            <a:endParaRPr lang="zh-TW" altLang="en-US" sz="12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824984" y="6523914"/>
            <a:ext cx="4139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hlinkClick r:id="rId6"/>
              </a:rPr>
              <a:t>http://</a:t>
            </a:r>
            <a:r>
              <a:rPr lang="en-US" altLang="zh-TW" sz="1200" dirty="0" smtClean="0">
                <a:hlinkClick r:id="rId6"/>
              </a:rPr>
              <a:t>commons.wikimedia.org/wiki/File:MerkleTree2.jpg</a:t>
            </a:r>
            <a:r>
              <a:rPr lang="en-US" altLang="zh-TW" sz="1200" dirty="0" smtClean="0"/>
              <a:t> 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95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 animBg="1"/>
      <p:bldP spid="13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Block </a:t>
            </a:r>
            <a:r>
              <a:rPr lang="en-US" altLang="zh-TW" dirty="0" smtClean="0">
                <a:latin typeface="+mn-lt"/>
              </a:rPr>
              <a:t>Chain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5"/>
          <a:stretch/>
        </p:blipFill>
        <p:spPr bwMode="auto">
          <a:xfrm>
            <a:off x="122584" y="2152700"/>
            <a:ext cx="891391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922458" y="1484784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srgbClr val="C00000"/>
                </a:solidFill>
                <a:latin typeface="Calibri"/>
                <a:ea typeface="新細明體"/>
              </a:rPr>
              <a:t>Mining</a:t>
            </a:r>
            <a:r>
              <a:rPr kumimoji="0" lang="zh-TW" altLang="en-US" sz="2800" dirty="0" smtClean="0">
                <a:solidFill>
                  <a:srgbClr val="C00000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800" dirty="0" smtClean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挖礦</a:t>
            </a:r>
            <a:endParaRPr kumimoji="0" lang="zh-TW" altLang="en-US" sz="2800" dirty="0">
              <a:solidFill>
                <a:srgbClr val="C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874829" y="2339256"/>
            <a:ext cx="996081" cy="279005"/>
          </a:xfrm>
          <a:prstGeom prst="rightArrow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153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6381328"/>
            <a:ext cx="41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prstClr val="black"/>
                </a:solidFill>
                <a:latin typeface="Calibri"/>
                <a:ea typeface="新細明體"/>
                <a:hlinkClick r:id="rId3"/>
              </a:rPr>
              <a:t>http://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  <a:hlinkClick r:id="rId3"/>
              </a:rPr>
              <a:t>bitcoin.org/bitcoin.pdf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中本聰</a:t>
            </a:r>
            <a:endParaRPr kumimoji="0" lang="en-US" altLang="zh-TW" sz="20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86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Hash Function Usages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308"/>
            <a:ext cx="8435280" cy="4734073"/>
          </a:xfrm>
        </p:spPr>
        <p:txBody>
          <a:bodyPr/>
          <a:lstStyle/>
          <a:p>
            <a:r>
              <a:rPr lang="en-US" altLang="zh-TW" sz="2800" dirty="0" err="1" smtClean="0">
                <a:latin typeface="+mn-lt"/>
              </a:rPr>
              <a:t>Merkle</a:t>
            </a:r>
            <a:r>
              <a:rPr lang="en-US" altLang="zh-TW" sz="2800" dirty="0" smtClean="0">
                <a:latin typeface="+mn-lt"/>
              </a:rPr>
              <a:t> Tree and Block Hash</a:t>
            </a:r>
          </a:p>
          <a:p>
            <a:pPr lvl="1"/>
            <a:r>
              <a:rPr lang="en-US" altLang="zh-TW" sz="2400" dirty="0" smtClean="0">
                <a:latin typeface="+mn-lt"/>
              </a:rPr>
              <a:t>Double SHA256, i.e., SHA256(SHA256())</a:t>
            </a:r>
            <a:endParaRPr lang="en-US" altLang="zh-TW" dirty="0" smtClean="0">
              <a:latin typeface="+mn-lt"/>
            </a:endParaRPr>
          </a:p>
          <a:p>
            <a:r>
              <a:rPr lang="en-US" altLang="zh-TW" sz="2800" dirty="0" smtClean="0">
                <a:latin typeface="+mn-lt"/>
              </a:rPr>
              <a:t>Bitcoin Address</a:t>
            </a:r>
          </a:p>
          <a:p>
            <a:pPr lvl="1"/>
            <a:r>
              <a:rPr lang="en-US" altLang="zh-TW" sz="2400" dirty="0" smtClean="0">
                <a:latin typeface="+mn-lt"/>
              </a:rPr>
              <a:t>RIPEMD160(SHA256(public key representation))</a:t>
            </a:r>
          </a:p>
          <a:p>
            <a:pPr lvl="1"/>
            <a:r>
              <a:rPr lang="en-US" altLang="zh-TW" sz="2000" dirty="0" smtClean="0">
                <a:latin typeface="+mn-lt"/>
              </a:rPr>
              <a:t>Example</a:t>
            </a:r>
            <a:endParaRPr lang="en-US" altLang="zh-TW" sz="1000" dirty="0" smtClean="0">
              <a:latin typeface="+mn-lt"/>
            </a:endParaRPr>
          </a:p>
          <a:p>
            <a:pPr lvl="2">
              <a:spcBef>
                <a:spcPts val="600"/>
              </a:spcBef>
            </a:pPr>
            <a:r>
              <a:rPr lang="en-US" altLang="zh-TW" sz="1400" dirty="0" smtClean="0">
                <a:latin typeface="+mn-lt"/>
              </a:rPr>
              <a:t>ECDSA private key </a:t>
            </a:r>
            <a:r>
              <a:rPr lang="en-US" altLang="zh-TW" sz="1400" dirty="0">
                <a:latin typeface="+mn-lt"/>
              </a:rPr>
              <a:t>= </a:t>
            </a:r>
            <a:r>
              <a:rPr lang="en-US" altLang="zh-TW" sz="1150" dirty="0" smtClean="0">
                <a:latin typeface="+mn-lt"/>
              </a:rPr>
              <a:t>18E14A7B6A307F426A94F8114701E7C8E774E7F9A47E2C2035DB29A206321725</a:t>
            </a:r>
          </a:p>
          <a:p>
            <a:pPr lvl="2">
              <a:spcBef>
                <a:spcPts val="600"/>
              </a:spcBef>
            </a:pPr>
            <a:r>
              <a:rPr lang="en-US" altLang="zh-TW" sz="1400" dirty="0" smtClean="0">
                <a:latin typeface="+mn-lt"/>
              </a:rPr>
              <a:t>Public key </a:t>
            </a:r>
            <a:r>
              <a:rPr lang="en-US" altLang="zh-TW" sz="1400" i="1" dirty="0" smtClean="0">
                <a:latin typeface="+mn-lt"/>
              </a:rPr>
              <a:t>P</a:t>
            </a:r>
            <a:r>
              <a:rPr lang="en-US" altLang="zh-TW" sz="1400" dirty="0" smtClean="0">
                <a:latin typeface="+mn-lt"/>
              </a:rPr>
              <a:t> = </a:t>
            </a:r>
            <a:r>
              <a:rPr lang="en-US" altLang="zh-TW" sz="1200" dirty="0">
                <a:latin typeface="+mn-lt"/>
              </a:rPr>
              <a:t>04 50863AD64A87AE8A2FE83C1AF1A8403CB53F53E486D8511DAD8A04887E5B235</a:t>
            </a:r>
            <a:endParaRPr lang="en-US" altLang="zh-TW" sz="1200" dirty="0" smtClean="0">
              <a:latin typeface="+mn-lt"/>
            </a:endParaRPr>
          </a:p>
          <a:p>
            <a:pPr marL="693737" lvl="2" indent="0">
              <a:spcBef>
                <a:spcPts val="600"/>
              </a:spcBef>
              <a:buNone/>
            </a:pPr>
            <a:r>
              <a:rPr lang="en-US" altLang="zh-TW" sz="1200" dirty="0">
                <a:latin typeface="+mn-lt"/>
              </a:rPr>
              <a:t>		 </a:t>
            </a:r>
            <a:r>
              <a:rPr lang="en-US" altLang="zh-TW" sz="1200" dirty="0" smtClean="0">
                <a:latin typeface="+mn-lt"/>
              </a:rPr>
              <a:t>        22CD470243453A299FA9E77237716103ABC11A1DF38855ED6F2EE187E9C582BA6</a:t>
            </a:r>
            <a:endParaRPr lang="en-US" altLang="zh-TW" sz="1200" dirty="0">
              <a:latin typeface="+mn-lt"/>
            </a:endParaRPr>
          </a:p>
          <a:p>
            <a:pPr lvl="2">
              <a:spcBef>
                <a:spcPts val="600"/>
              </a:spcBef>
            </a:pPr>
            <a:r>
              <a:rPr lang="en-US" altLang="zh-TW" sz="1400" dirty="0">
                <a:latin typeface="+mn-lt"/>
              </a:rPr>
              <a:t>SHA256(</a:t>
            </a:r>
            <a:r>
              <a:rPr lang="en-US" altLang="zh-TW" sz="1400" i="1" dirty="0">
                <a:latin typeface="+mn-lt"/>
              </a:rPr>
              <a:t>P</a:t>
            </a:r>
            <a:r>
              <a:rPr lang="en-US" altLang="zh-TW" sz="1400" dirty="0">
                <a:latin typeface="+mn-lt"/>
              </a:rPr>
              <a:t>) = </a:t>
            </a:r>
            <a:r>
              <a:rPr lang="en-US" altLang="zh-TW" sz="1250" dirty="0" smtClean="0">
                <a:latin typeface="+mn-lt"/>
              </a:rPr>
              <a:t>600FFE422B4E00731A59557A5CCA46CC183944191006324A447BDB2D98D4B408</a:t>
            </a:r>
          </a:p>
          <a:p>
            <a:pPr lvl="2">
              <a:spcBef>
                <a:spcPts val="600"/>
              </a:spcBef>
            </a:pPr>
            <a:r>
              <a:rPr lang="en-US" altLang="zh-TW" sz="1500" dirty="0" smtClean="0">
                <a:latin typeface="+mn-lt"/>
              </a:rPr>
              <a:t>RIPEMD160(SHA256(</a:t>
            </a:r>
            <a:r>
              <a:rPr lang="en-US" altLang="zh-TW" sz="1500" i="1" dirty="0" smtClean="0">
                <a:latin typeface="+mn-lt"/>
              </a:rPr>
              <a:t>P</a:t>
            </a:r>
            <a:r>
              <a:rPr lang="en-US" altLang="zh-TW" sz="1500" dirty="0">
                <a:latin typeface="+mn-lt"/>
              </a:rPr>
              <a:t>)) = 010966776006953D5567439E5E39F86A0D273BEE</a:t>
            </a:r>
          </a:p>
          <a:p>
            <a:pPr lvl="2">
              <a:spcBef>
                <a:spcPts val="600"/>
              </a:spcBef>
            </a:pPr>
            <a:r>
              <a:rPr lang="en-US" altLang="zh-TW" sz="1550" dirty="0" smtClean="0">
                <a:latin typeface="+mn-lt"/>
              </a:rPr>
              <a:t>Address (Base58Check encoded</a:t>
            </a:r>
            <a:r>
              <a:rPr lang="en-US" altLang="zh-TW" sz="1550" dirty="0">
                <a:latin typeface="+mn-lt"/>
              </a:rPr>
              <a:t>): 16UwLL9Risc3QfPqBUvKofHmBQ7wMtjvM</a:t>
            </a:r>
          </a:p>
          <a:p>
            <a:pPr lvl="2">
              <a:spcBef>
                <a:spcPts val="600"/>
              </a:spcBef>
            </a:pPr>
            <a:r>
              <a:rPr lang="en-US" altLang="zh-TW" sz="1500" dirty="0" smtClean="0">
                <a:latin typeface="+mn-lt"/>
                <a:hlinkClick r:id="rId3"/>
              </a:rPr>
              <a:t>https</a:t>
            </a:r>
            <a:r>
              <a:rPr lang="en-US" altLang="zh-TW" sz="1500" dirty="0">
                <a:latin typeface="+mn-lt"/>
                <a:hlinkClick r:id="rId3"/>
              </a:rPr>
              <a:t>://en.bitcoin.it/wiki/Technical_background_of_version_1_Bitcoin_addresses#How_to_create_Bitcoin_Address</a:t>
            </a:r>
            <a:endParaRPr lang="zh-TW" altLang="en-US" sz="15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金融科技發展策略</a:t>
            </a:r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白皮書  </a:t>
            </a:r>
            <a:r>
              <a:rPr lang="en-US" altLang="zh-TW" sz="3600" dirty="0" smtClean="0"/>
              <a:t>p.93 </a:t>
            </a:r>
            <a:endParaRPr lang="zh-TW" altLang="en-US" sz="3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0829"/>
            <a:ext cx="8676606" cy="411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/>
        </p:nvCxnSpPr>
        <p:spPr>
          <a:xfrm>
            <a:off x="1763688" y="2321896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992808" y="3717032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323528" y="3258000"/>
            <a:ext cx="576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520114" y="2781032"/>
            <a:ext cx="28803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9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金融科技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密碼</a:t>
            </a: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元件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800" b="1" dirty="0" smtClean="0"/>
              <a:t>運作</a:t>
            </a:r>
            <a:r>
              <a:rPr lang="zh-TW" altLang="en-US" sz="3800" b="1" dirty="0"/>
              <a:t>原理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重點新聞</a:t>
            </a:r>
            <a:endParaRPr lang="zh-TW" altLang="en-US" sz="36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應用與演進</a:t>
            </a:r>
            <a:endParaRPr lang="zh-TW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3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6632"/>
            <a:ext cx="5760640" cy="3264362"/>
          </a:xfrm>
          <a:prstGeom prst="rect">
            <a:avLst/>
          </a:prstGeom>
        </p:spPr>
      </p:pic>
      <p:pic>
        <p:nvPicPr>
          <p:cNvPr id="4" name="Picture 6" descr="https://scontent-tpe1-1.xx.fbcdn.net/v/t1.0-9/14590357_10211197709328492_7369879202301561161_n.jpg?oh=13e21ef4aa26c730f4f7389d6c71fbe0&amp;oe=589584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71687"/>
            <a:ext cx="4353811" cy="3265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s://scontent-tpe1-1.xx.fbcdn.net/v/t1.0-9/14611150_10211197708848480_6405456653382146674_n.jpg?oh=80e72bd73c0d67cfffb5836741191e4a&amp;oe=58D06D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471687"/>
            <a:ext cx="4359574" cy="326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1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Combining &amp;</a:t>
            </a:r>
            <a:r>
              <a:rPr lang="en-US" altLang="zh-TW" sz="4000" dirty="0" smtClean="0"/>
              <a:t> </a:t>
            </a:r>
            <a:r>
              <a:rPr lang="en-US" altLang="zh-TW" sz="4000" dirty="0"/>
              <a:t>Splitting Value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 smtClean="0"/>
              <a:t>“To allow value to be split and combined, transactions contain multiple inputs and outputs.”</a:t>
            </a:r>
            <a:endParaRPr lang="zh-TW" altLang="en-US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60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r="6474"/>
          <a:stretch/>
        </p:blipFill>
        <p:spPr bwMode="auto">
          <a:xfrm>
            <a:off x="2305806" y="2852936"/>
            <a:ext cx="457045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611560" y="6381328"/>
            <a:ext cx="41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prstClr val="black"/>
                </a:solidFill>
                <a:latin typeface="Calibri"/>
                <a:ea typeface="新細明體"/>
                <a:hlinkClick r:id="rId3"/>
              </a:rPr>
              <a:t>http://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  <a:hlinkClick r:id="rId3"/>
              </a:rPr>
              <a:t>bitcoin.org/bitcoin.pdf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中本聰</a:t>
            </a:r>
            <a:endParaRPr kumimoji="0" lang="en-US" altLang="zh-TW" sz="20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771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Transaction </a:t>
            </a:r>
            <a:r>
              <a:rPr lang="en-US" altLang="zh-TW" sz="4000" dirty="0"/>
              <a:t>Data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altLang="zh-TW" sz="2000" dirty="0"/>
              <a:t>{"hash":"7c4025</a:t>
            </a:r>
            <a:r>
              <a:rPr lang="en-US" altLang="zh-TW" sz="2000" dirty="0" smtClean="0"/>
              <a:t>...</a:t>
            </a: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</a:rPr>
              <a:t>"</a:t>
            </a:r>
            <a:endParaRPr lang="en-US" altLang="zh-TW" sz="2000" dirty="0" smtClean="0"/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he hash of the remainder of the transaction (Data)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"ver":1,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version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1 of the Bitcoin protocol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"vin_sz":1,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one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input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"vout_sz":1,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one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output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"lock_time":0,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transaction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is finalized immediately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"size":224,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size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(in bytes) of the transaction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not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transaction </a:t>
            </a: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amount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61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3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654253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"in":[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 smtClean="0">
                <a:solidFill>
                  <a:srgbClr val="000000"/>
                </a:solidFill>
              </a:rPr>
              <a:t>    {"</a:t>
            </a:r>
            <a:r>
              <a:rPr lang="en-US" altLang="zh-TW" sz="2000" dirty="0" err="1">
                <a:solidFill>
                  <a:srgbClr val="000000"/>
                </a:solidFill>
              </a:rPr>
              <a:t>prev_out</a:t>
            </a:r>
            <a:r>
              <a:rPr lang="en-US" altLang="zh-TW" sz="2000" dirty="0" smtClean="0">
                <a:solidFill>
                  <a:srgbClr val="000000"/>
                </a:solidFill>
              </a:rPr>
              <a:t>":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</a:rPr>
              <a:t>       {"</a:t>
            </a:r>
            <a:r>
              <a:rPr lang="en-US" altLang="zh-TW" sz="2000" dirty="0">
                <a:solidFill>
                  <a:srgbClr val="000000"/>
                </a:solidFill>
              </a:rPr>
              <a:t>hash":"2007ae...",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where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the money from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hash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of previous transaction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 smtClean="0">
                <a:solidFill>
                  <a:srgbClr val="000000"/>
                </a:solidFill>
              </a:rPr>
              <a:t>         "</a:t>
            </a:r>
            <a:r>
              <a:rPr lang="en-US" altLang="zh-TW" sz="2000" dirty="0">
                <a:solidFill>
                  <a:srgbClr val="000000"/>
                </a:solidFill>
              </a:rPr>
              <a:t>n":0},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Clr>
                <a:srgbClr val="669999"/>
              </a:buClr>
            </a:pP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t is the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first output from that transaction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</a:rPr>
              <a:t>    "</a:t>
            </a:r>
            <a:r>
              <a:rPr lang="en-US" altLang="zh-TW" sz="2000" dirty="0">
                <a:solidFill>
                  <a:srgbClr val="000000"/>
                </a:solidFill>
              </a:rPr>
              <a:t>scriptSig":"304502... 042b2d</a:t>
            </a:r>
            <a:r>
              <a:rPr lang="en-US" altLang="zh-TW" sz="2000" dirty="0" smtClean="0">
                <a:solidFill>
                  <a:srgbClr val="000000"/>
                </a:solidFill>
              </a:rPr>
              <a:t>..."}],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>
                <a:srgbClr val="669999"/>
              </a:buClr>
            </a:pP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signature of the person sending the money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Clr>
                <a:srgbClr val="669999"/>
              </a:buClr>
            </a:pP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the corresponding </a:t>
            </a:r>
            <a:r>
              <a:rPr lang="en-US" altLang="zh-TW" sz="1800" dirty="0">
                <a:solidFill>
                  <a:srgbClr val="0070C0"/>
                </a:solidFill>
              </a:rPr>
              <a:t>public key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followed by a </a:t>
            </a: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space</a:t>
            </a:r>
            <a:endParaRPr lang="en-US" altLang="zh-TW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 smtClean="0">
                <a:solidFill>
                  <a:srgbClr val="000000"/>
                </a:solidFill>
              </a:rPr>
              <a:t>"</a:t>
            </a:r>
            <a:r>
              <a:rPr lang="en-US" altLang="zh-TW" sz="2000" dirty="0">
                <a:solidFill>
                  <a:srgbClr val="000000"/>
                </a:solidFill>
              </a:rPr>
              <a:t>out</a:t>
            </a:r>
            <a:r>
              <a:rPr lang="en-US" altLang="zh-TW" sz="2000" dirty="0" smtClean="0">
                <a:solidFill>
                  <a:srgbClr val="000000"/>
                </a:solidFill>
              </a:rPr>
              <a:t>":[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</a:rPr>
              <a:t>   {"</a:t>
            </a:r>
            <a:r>
              <a:rPr lang="en-US" altLang="zh-TW" sz="2000" dirty="0">
                <a:solidFill>
                  <a:srgbClr val="000000"/>
                </a:solidFill>
              </a:rPr>
              <a:t>value":"0.31900000",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chemeClr val="bg1">
                    <a:lumMod val="50000"/>
                  </a:schemeClr>
                </a:solidFill>
              </a:rPr>
              <a:t>the value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of the output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 smtClean="0">
                <a:solidFill>
                  <a:srgbClr val="000000"/>
                </a:solidFill>
              </a:rPr>
              <a:t>     "</a:t>
            </a:r>
            <a:r>
              <a:rPr lang="en-US" altLang="zh-TW" sz="2000" dirty="0" err="1" smtClean="0">
                <a:solidFill>
                  <a:srgbClr val="000000"/>
                </a:solidFill>
              </a:rPr>
              <a:t>scriptPubKey</a:t>
            </a:r>
            <a:r>
              <a:rPr lang="en-US" altLang="zh-TW" sz="2000" dirty="0">
                <a:solidFill>
                  <a:srgbClr val="000000"/>
                </a:solidFill>
              </a:rPr>
              <a:t>":"OP_DUP OP_HASH160 a7db6f OP_EQUAL</a:t>
            </a:r>
          </a:p>
          <a:p>
            <a:pPr lvl="0"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000" dirty="0">
                <a:solidFill>
                  <a:srgbClr val="000000"/>
                </a:solidFill>
              </a:rPr>
              <a:t>      </a:t>
            </a:r>
            <a:r>
              <a:rPr lang="en-US" altLang="zh-TW" sz="2000" dirty="0" smtClean="0">
                <a:solidFill>
                  <a:srgbClr val="000000"/>
                </a:solidFill>
              </a:rPr>
              <a:t>VERIFY </a:t>
            </a:r>
            <a:r>
              <a:rPr lang="en-US" altLang="zh-TW" sz="2000" dirty="0">
                <a:solidFill>
                  <a:srgbClr val="000000"/>
                </a:solidFill>
              </a:rPr>
              <a:t>OP_CHECKSIG”}]} 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>
                <a:srgbClr val="669999"/>
              </a:buClr>
            </a:pP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Bitcoin’s scripting language</a:t>
            </a:r>
          </a:p>
          <a:p>
            <a:pPr lvl="1">
              <a:spcBef>
                <a:spcPts val="0"/>
              </a:spcBef>
              <a:spcAft>
                <a:spcPts val="400"/>
              </a:spcAft>
              <a:buClr>
                <a:srgbClr val="669999"/>
              </a:buClr>
            </a:pP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Bitcoin address of the intended recipient (a7db6f)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62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7558" y="6487191"/>
            <a:ext cx="7256795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4487" lvl="1" eaLnBrk="0" hangingPunct="0">
              <a:lnSpc>
                <a:spcPct val="95000"/>
              </a:lnSpc>
              <a:spcBef>
                <a:spcPct val="20000"/>
              </a:spcBef>
              <a:buClr>
                <a:srgbClr val="669999"/>
              </a:buClr>
              <a:buSzPct val="70000"/>
            </a:pPr>
            <a:r>
              <a:rPr lang="en-US" altLang="zh-TW" sz="1600" kern="0" dirty="0">
                <a:solidFill>
                  <a:srgbClr val="000000"/>
                </a:solidFill>
                <a:latin typeface="Arial"/>
                <a:ea typeface="標楷體" panose="03000509000000000000" pitchFamily="65" charset="-120"/>
                <a:hlinkClick r:id="rId2"/>
              </a:rPr>
              <a:t>http://www.michaelnielsen.org/ddi/how-the-bitcoin-protocol-actually-works</a:t>
            </a:r>
            <a:r>
              <a:rPr lang="en-US" altLang="zh-TW" sz="1600" kern="0" dirty="0">
                <a:solidFill>
                  <a:srgbClr val="000000"/>
                </a:solidFill>
                <a:latin typeface="Arial"/>
                <a:ea typeface="標楷體" panose="03000509000000000000" pitchFamily="65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36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Incentive </a:t>
            </a:r>
            <a:r>
              <a:rPr lang="zh-TW" altLang="en-US" sz="4000" dirty="0" smtClean="0"/>
              <a:t> 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激勵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507288" cy="44116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TW" sz="2800" dirty="0" smtClean="0"/>
              <a:t>“By </a:t>
            </a:r>
            <a:r>
              <a:rPr lang="en-US" altLang="zh-TW" sz="2800" dirty="0"/>
              <a:t>convention, the first transaction in a block is a special transaction that starts a new coin </a:t>
            </a:r>
            <a:r>
              <a:rPr lang="en-US" altLang="zh-TW" sz="2800" dirty="0" smtClean="0"/>
              <a:t>owned by </a:t>
            </a:r>
            <a:r>
              <a:rPr lang="en-US" altLang="zh-TW" sz="2800" dirty="0"/>
              <a:t>the creator of the </a:t>
            </a:r>
            <a:r>
              <a:rPr lang="en-US" altLang="zh-TW" sz="2800" dirty="0" smtClean="0"/>
              <a:t>block.”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TW" sz="2000" dirty="0" smtClean="0"/>
              <a:t>2009.1.3 ~ 2012.11.28 (Block #0 ~ #209999): 50 bitcoins per block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zh-TW" sz="2000" dirty="0" smtClean="0"/>
              <a:t>2012.11.28 ~ 2016.7.9 (#210000 ~ #419999): 25 bitcoins per block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zh-TW" sz="2000" dirty="0" smtClean="0"/>
              <a:t>…… Done in 2140</a:t>
            </a:r>
            <a:r>
              <a:rPr lang="en-US" altLang="zh-TW" sz="2000" dirty="0"/>
              <a:t>:</a:t>
            </a:r>
            <a:r>
              <a:rPr lang="zh-TW" altLang="en-US" sz="2000" dirty="0" smtClean="0">
                <a:sym typeface="Symbol"/>
              </a:rPr>
              <a:t> </a:t>
            </a:r>
            <a:r>
              <a:rPr lang="en-US" altLang="zh-TW" sz="2000" dirty="0">
                <a:sym typeface="Symbol"/>
              </a:rPr>
              <a:t>A</a:t>
            </a:r>
            <a:r>
              <a:rPr lang="en-US" altLang="zh-TW" sz="2000" dirty="0" smtClean="0"/>
              <a:t>ll 21,000,000 bitcoins are issued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TW" sz="2400" dirty="0" smtClean="0"/>
              <a:t>“The </a:t>
            </a:r>
            <a:r>
              <a:rPr lang="en-US" altLang="zh-TW" sz="2400" dirty="0"/>
              <a:t>incentive can also be funded with </a:t>
            </a:r>
            <a:r>
              <a:rPr lang="en-US" altLang="zh-TW" sz="2400" dirty="0" smtClean="0"/>
              <a:t>transaction fees.”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zh-TW" sz="2200" dirty="0" smtClean="0"/>
              <a:t>“If </a:t>
            </a:r>
            <a:r>
              <a:rPr lang="en-US" altLang="zh-TW" sz="2200" dirty="0"/>
              <a:t>the output value of a transaction </a:t>
            </a:r>
            <a:r>
              <a:rPr lang="en-US" altLang="zh-TW" sz="2200" dirty="0" smtClean="0"/>
              <a:t>is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less </a:t>
            </a:r>
            <a:r>
              <a:rPr lang="en-US" altLang="zh-TW" sz="2200" dirty="0"/>
              <a:t>than its input value, the difference is a transaction fee that is added to the incentive value </a:t>
            </a:r>
            <a:r>
              <a:rPr lang="en-US" altLang="zh-TW" sz="2200" dirty="0" smtClean="0"/>
              <a:t>of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the </a:t>
            </a:r>
            <a:r>
              <a:rPr lang="en-US" altLang="zh-TW" sz="2200" dirty="0"/>
              <a:t>block containing the </a:t>
            </a:r>
            <a:r>
              <a:rPr lang="en-US" altLang="zh-TW" sz="2200" dirty="0" smtClean="0"/>
              <a:t>transaction.”</a:t>
            </a:r>
            <a:endParaRPr lang="zh-TW" altLang="en-US" sz="2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63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11560" y="6381328"/>
            <a:ext cx="41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prstClr val="black"/>
                </a:solidFill>
                <a:latin typeface="Calibri"/>
                <a:ea typeface="新細明體"/>
                <a:hlinkClick r:id="rId2"/>
              </a:rPr>
              <a:t>http://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  <a:hlinkClick r:id="rId2"/>
              </a:rPr>
              <a:t>bitcoin.org/bitcoin.pdf</a:t>
            </a:r>
            <a:r>
              <a:rPr kumimoji="0" lang="en-US" altLang="zh-TW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Calibri"/>
                <a:ea typeface="新細明體"/>
              </a:rPr>
              <a:t> </a:t>
            </a:r>
            <a:r>
              <a:rPr kumimoji="0" lang="zh-TW" altLang="en-US" sz="20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中本聰</a:t>
            </a:r>
            <a:endParaRPr kumimoji="0" lang="en-US" altLang="zh-TW" sz="20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805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solidFill>
                  <a:srgbClr val="330066"/>
                </a:solidFill>
              </a:rPr>
              <a:t>Block Forking  </a:t>
            </a:r>
            <a:r>
              <a:rPr lang="zh-TW" altLang="en-US" sz="4000" dirty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區塊分岔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322"/>
            <a:ext cx="5122912" cy="2573833"/>
          </a:xfrm>
        </p:spPr>
        <p:txBody>
          <a:bodyPr/>
          <a:lstStyle/>
          <a:p>
            <a:pPr lvl="0">
              <a:spcAft>
                <a:spcPts val="400"/>
              </a:spcAft>
              <a:buClr>
                <a:srgbClr val="330066"/>
              </a:buClr>
            </a:pPr>
            <a:r>
              <a:rPr lang="en-US" altLang="zh-TW" sz="2400" dirty="0">
                <a:solidFill>
                  <a:srgbClr val="000000"/>
                </a:solidFill>
              </a:rPr>
              <a:t>Occasionally, a fork </a:t>
            </a:r>
            <a:r>
              <a:rPr lang="en-US" altLang="zh-TW" sz="2400" dirty="0" smtClean="0">
                <a:solidFill>
                  <a:srgbClr val="000000"/>
                </a:solidFill>
              </a:rPr>
              <a:t>appears </a:t>
            </a:r>
            <a:r>
              <a:rPr lang="en-US" altLang="zh-TW" sz="2400" dirty="0">
                <a:solidFill>
                  <a:srgbClr val="000000"/>
                </a:solidFill>
              </a:rPr>
              <a:t>in the block chain, i.e., two miners happen to validate a block of transactions </a:t>
            </a:r>
            <a:r>
              <a:rPr lang="en-US" altLang="zh-TW" sz="2400" dirty="0" smtClean="0">
                <a:solidFill>
                  <a:srgbClr val="000000"/>
                </a:solidFill>
              </a:rPr>
              <a:t>near-simultaneously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669999"/>
              </a:buClr>
            </a:pPr>
            <a:r>
              <a:rPr lang="en-US" altLang="zh-TW" sz="1800" dirty="0" smtClean="0">
                <a:solidFill>
                  <a:srgbClr val="000000"/>
                </a:solidFill>
              </a:rPr>
              <a:t>Some </a:t>
            </a:r>
            <a:r>
              <a:rPr lang="en-US" altLang="zh-TW" sz="1800" dirty="0">
                <a:solidFill>
                  <a:srgbClr val="000000"/>
                </a:solidFill>
              </a:rPr>
              <a:t>people update their block chain one way, and others update their block chain the other </a:t>
            </a:r>
            <a:r>
              <a:rPr lang="en-US" altLang="zh-TW" sz="1800" dirty="0" smtClean="0">
                <a:solidFill>
                  <a:srgbClr val="000000"/>
                </a:solidFill>
              </a:rPr>
              <a:t>way</a:t>
            </a:r>
            <a:endParaRPr lang="en-US" altLang="zh-TW" sz="1800" dirty="0">
              <a:solidFill>
                <a:srgbClr val="000000"/>
              </a:solidFill>
            </a:endParaRPr>
          </a:p>
          <a:p>
            <a:pPr lvl="0">
              <a:spcAft>
                <a:spcPts val="400"/>
              </a:spcAft>
              <a:buClr>
                <a:srgbClr val="330066"/>
              </a:buClr>
            </a:pPr>
            <a:endParaRPr lang="en-US" altLang="zh-TW" sz="2400" dirty="0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64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00" y="2348938"/>
            <a:ext cx="3564396" cy="1492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4" y="4437115"/>
            <a:ext cx="4428492" cy="1476164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 bwMode="auto">
          <a:xfrm>
            <a:off x="457200" y="4149080"/>
            <a:ext cx="4330824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kumimoji="1"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kumimoji="1"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400" kern="0" dirty="0" smtClean="0">
                <a:solidFill>
                  <a:srgbClr val="000000"/>
                </a:solidFill>
              </a:rPr>
              <a:t>If a fork occurs, people on the network keep track of both forks</a:t>
            </a:r>
          </a:p>
          <a:p>
            <a:pPr>
              <a:spcBef>
                <a:spcPts val="0"/>
              </a:spcBef>
              <a:spcAft>
                <a:spcPts val="400"/>
              </a:spcAft>
              <a:buClr>
                <a:srgbClr val="330066"/>
              </a:buClr>
            </a:pPr>
            <a:r>
              <a:rPr lang="en-US" altLang="zh-TW" sz="2400" kern="0" dirty="0" smtClean="0">
                <a:solidFill>
                  <a:srgbClr val="000000"/>
                </a:solidFill>
              </a:rPr>
              <a:t>Miners only work to extend whichever fork is longest in their copy of the block chain</a:t>
            </a:r>
          </a:p>
        </p:txBody>
      </p:sp>
    </p:spTree>
    <p:extLst>
      <p:ext uri="{BB962C8B-B14F-4D97-AF65-F5344CB8AC3E}">
        <p14:creationId xmlns:p14="http://schemas.microsoft.com/office/powerpoint/2010/main" val="299485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>
                <a:solidFill>
                  <a:srgbClr val="330066"/>
                </a:solidFill>
              </a:rPr>
              <a:t>Confirmations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US" altLang="zh-TW" sz="2400" dirty="0"/>
              <a:t>A transaction is not considered confirmed until</a:t>
            </a:r>
          </a:p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altLang="zh-TW" sz="2000" dirty="0"/>
              <a:t>It is part of a block in the longest fork</a:t>
            </a:r>
          </a:p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altLang="zh-TW" sz="2000" dirty="0"/>
              <a:t>At least 5 blocks follow it in the longest fork</a:t>
            </a:r>
          </a:p>
          <a:p>
            <a:pPr lvl="1">
              <a:spcBef>
                <a:spcPts val="0"/>
              </a:spcBef>
              <a:spcAft>
                <a:spcPts val="900"/>
              </a:spcAft>
            </a:pPr>
            <a:r>
              <a:rPr lang="en-US" altLang="zh-TW" sz="2000" dirty="0"/>
              <a:t>In this case, we say that the transaction has “6 confirmations”</a:t>
            </a:r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US" altLang="zh-TW" sz="2400" dirty="0"/>
              <a:t>10 minutes per </a:t>
            </a:r>
            <a:r>
              <a:rPr lang="en-US" altLang="zh-TW" sz="2400" dirty="0" smtClean="0"/>
              <a:t>block (in average)</a:t>
            </a:r>
            <a:endParaRPr lang="en-US" altLang="zh-TW" sz="2400" dirty="0"/>
          </a:p>
          <a:p>
            <a:pPr>
              <a:spcBef>
                <a:spcPts val="0"/>
              </a:spcBef>
              <a:spcAft>
                <a:spcPts val="900"/>
              </a:spcAft>
            </a:pPr>
            <a:r>
              <a:rPr lang="en-US" altLang="zh-TW" sz="2400" dirty="0"/>
              <a:t>Payee must wait 60 </a:t>
            </a:r>
            <a:r>
              <a:rPr lang="en-US" altLang="zh-TW" sz="2400" dirty="0" smtClean="0"/>
              <a:t>minutes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65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2" y="4624823"/>
            <a:ext cx="7592292" cy="139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2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</a:t>
            </a:r>
            <a:r>
              <a:rPr lang="en-US" altLang="zh-TW" dirty="0" smtClean="0"/>
              <a:t>teps </a:t>
            </a:r>
            <a:r>
              <a:rPr lang="en-US" altLang="zh-TW" dirty="0"/>
              <a:t>to </a:t>
            </a:r>
            <a:r>
              <a:rPr lang="en-US" altLang="zh-TW" dirty="0" smtClean="0"/>
              <a:t>Run </a:t>
            </a:r>
            <a:r>
              <a:rPr lang="en-US" altLang="zh-TW" dirty="0"/>
              <a:t>the N</a:t>
            </a:r>
            <a:r>
              <a:rPr lang="en-US" altLang="zh-TW" dirty="0" smtClean="0"/>
              <a:t>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507288" cy="4411663"/>
          </a:xfrm>
        </p:spPr>
        <p:txBody>
          <a:bodyPr/>
          <a:lstStyle/>
          <a:p>
            <a:pPr marL="509587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600" dirty="0"/>
              <a:t>New transactions are broadcast to all nodes</a:t>
            </a:r>
          </a:p>
          <a:p>
            <a:pPr marL="509587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600" dirty="0"/>
              <a:t>Each node collects new transactions into a block</a:t>
            </a:r>
          </a:p>
          <a:p>
            <a:pPr marL="509587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600" dirty="0"/>
              <a:t>Each node works on finding a difficult proof-of-work for its block</a:t>
            </a:r>
          </a:p>
          <a:p>
            <a:pPr marL="509587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600" dirty="0"/>
              <a:t>When a node finds a proof-of-work, it broadcasts the block to all nodes</a:t>
            </a:r>
          </a:p>
          <a:p>
            <a:pPr marL="509587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600" dirty="0"/>
              <a:t>Nodes accept the block only if all transactions in it are valid and not already spent</a:t>
            </a:r>
          </a:p>
          <a:p>
            <a:pPr marL="509587" indent="-51435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zh-TW" sz="2600" dirty="0"/>
              <a:t>Nodes express their acceptance of the block by working on creating the next block in the chain, using the hash of the accepted block as the previous </a:t>
            </a:r>
            <a:r>
              <a:rPr lang="en-US" altLang="zh-TW" sz="2600" dirty="0" smtClean="0"/>
              <a:t>hash</a:t>
            </a:r>
            <a:endParaRPr lang="zh-TW" altLang="en-US" sz="26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66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92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Game Theory </a:t>
            </a:r>
            <a:r>
              <a:rPr lang="zh-TW" altLang="en-US" sz="4000" dirty="0" smtClean="0"/>
              <a:t> 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賽局理論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76"/>
            <a:ext cx="8219256" cy="4411663"/>
          </a:xfrm>
        </p:spPr>
        <p:txBody>
          <a:bodyPr/>
          <a:lstStyle/>
          <a:p>
            <a:r>
              <a:rPr lang="en-US" altLang="zh-TW" sz="3000" dirty="0"/>
              <a:t>Example: </a:t>
            </a:r>
            <a:r>
              <a:rPr lang="en-US" altLang="zh-TW" sz="3000" dirty="0" smtClean="0"/>
              <a:t>Prisoners’ </a:t>
            </a:r>
            <a:r>
              <a:rPr lang="en-US" altLang="zh-TW" sz="3000" dirty="0"/>
              <a:t>D</a:t>
            </a:r>
            <a:r>
              <a:rPr lang="en-US" altLang="zh-TW" sz="3000" dirty="0" smtClean="0"/>
              <a:t>ilemma  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囚徒困境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dirty="0">
                <a:ea typeface="標楷體" panose="03000509000000000000" pitchFamily="65" charset="-120"/>
              </a:rPr>
              <a:t>The optimal individual choices leads to a sub-optimal collective outcome</a:t>
            </a:r>
            <a:endParaRPr lang="zh-TW" altLang="en-US" dirty="0">
              <a:ea typeface="標楷體" panose="03000509000000000000" pitchFamily="65" charset="-120"/>
            </a:endParaRP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907880"/>
              </p:ext>
            </p:extLst>
          </p:nvPr>
        </p:nvGraphicFramePr>
        <p:xfrm>
          <a:off x="539564" y="2420892"/>
          <a:ext cx="8064897" cy="2952327"/>
        </p:xfrm>
        <a:graphic>
          <a:graphicData uri="http://schemas.openxmlformats.org/drawingml/2006/table">
            <a:tbl>
              <a:tblPr/>
              <a:tblGrid>
                <a:gridCol w="2688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8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8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5321">
                <a:tc>
                  <a:txBody>
                    <a:bodyPr/>
                    <a:lstStyle/>
                    <a:p>
                      <a:r>
                        <a:rPr lang="en-US" altLang="zh-TW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               Prisoner B</a:t>
                      </a:r>
                    </a:p>
                    <a:p>
                      <a:endParaRPr lang="en-US" altLang="zh-TW" sz="2000" i="0" dirty="0" smtClean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  <a:p>
                      <a:r>
                        <a:rPr lang="en-US" altLang="zh-TW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  Prisoner A</a:t>
                      </a:r>
                      <a:endParaRPr lang="zh-TW" altLang="en-US" sz="2000" i="0" dirty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4873" marR="44873" marT="22437" marB="22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stays silent</a:t>
                      </a: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 沉默</a:t>
                      </a:r>
                      <a:endParaRPr lang="en-US" altLang="zh-TW" sz="2000" i="0" dirty="0" smtClean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sz="2000" i="0" dirty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cooperates</a:t>
                      </a: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 合作</a:t>
                      </a: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)</a:t>
                      </a:r>
                      <a:endParaRPr lang="en-US" sz="2000" i="0" dirty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4873" marR="44873" marT="22437" marB="22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betrays </a:t>
                      </a: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認罪</a:t>
                      </a:r>
                      <a:endParaRPr lang="en-US" sz="2000" i="0" dirty="0" smtClean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(defects</a:t>
                      </a: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 背叛</a:t>
                      </a: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)</a:t>
                      </a:r>
                      <a:endParaRPr lang="en-US" sz="2000" i="0" dirty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4873" marR="44873" marT="22437" marB="22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503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stays </a:t>
                      </a:r>
                      <a:r>
                        <a:rPr lang="en-US" sz="2000" i="0" dirty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silent </a:t>
                      </a: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沉默 </a:t>
                      </a:r>
                      <a:endParaRPr lang="en-US" altLang="zh-TW" sz="2000" i="0" dirty="0" smtClean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(cooperates</a:t>
                      </a: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 合作</a:t>
                      </a: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)</a:t>
                      </a:r>
                      <a:endParaRPr lang="en-US" sz="2000" i="0" dirty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4873" marR="44873" marT="22437" marB="22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Each serves 1 </a:t>
                      </a: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year</a:t>
                      </a: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各服刑一年</a:t>
                      </a:r>
                      <a:endParaRPr lang="en-US" sz="2000" i="0" dirty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4873" marR="44873" marT="22437" marB="22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Prisoner A: 3 </a:t>
                      </a: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years</a:t>
                      </a:r>
                      <a:r>
                        <a:rPr lang="en-US" sz="2000" i="0" baseline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</a:t>
                      </a: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Prisoner </a:t>
                      </a:r>
                      <a:r>
                        <a:rPr lang="en-US" sz="2000" i="0" dirty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B: goes free</a:t>
                      </a:r>
                    </a:p>
                  </a:txBody>
                  <a:tcPr marL="44873" marR="44873" marT="22437" marB="22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503"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betrays </a:t>
                      </a: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認罪</a:t>
                      </a:r>
                      <a:endParaRPr lang="en-US" sz="2000" i="0" dirty="0" smtClean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(defects</a:t>
                      </a: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 背叛</a:t>
                      </a: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)</a:t>
                      </a:r>
                      <a:endParaRPr lang="en-US" sz="2000" i="0" dirty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4873" marR="44873" marT="22437" marB="22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Prisoner A: goes </a:t>
                      </a: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free</a:t>
                      </a:r>
                      <a:r>
                        <a:rPr lang="en-US" sz="2000" i="0" baseline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 </a:t>
                      </a: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Prisoner </a:t>
                      </a:r>
                      <a:r>
                        <a:rPr lang="en-US" sz="2000" i="0" dirty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B: 3 years</a:t>
                      </a:r>
                    </a:p>
                  </a:txBody>
                  <a:tcPr marL="44873" marR="44873" marT="22437" marB="22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en-US" sz="2000" i="0" dirty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Each serves 2 </a:t>
                      </a:r>
                      <a:r>
                        <a:rPr 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years</a:t>
                      </a:r>
                    </a:p>
                    <a:p>
                      <a:pPr algn="ctr">
                        <a:spcAft>
                          <a:spcPts val="600"/>
                        </a:spcAft>
                      </a:pPr>
                      <a:r>
                        <a:rPr lang="zh-TW" altLang="en-US" sz="2000" i="0" dirty="0" smtClean="0">
                          <a:effectLst/>
                          <a:latin typeface="+mn-lt"/>
                          <a:ea typeface="標楷體" panose="03000509000000000000" pitchFamily="65" charset="-120"/>
                        </a:rPr>
                        <a:t>各服刑兩年</a:t>
                      </a:r>
                      <a:endParaRPr lang="en-US" sz="2000" i="0" dirty="0">
                        <a:effectLst/>
                        <a:latin typeface="+mn-lt"/>
                        <a:ea typeface="標楷體" panose="03000509000000000000" pitchFamily="65" charset="-120"/>
                      </a:endParaRPr>
                    </a:p>
                  </a:txBody>
                  <a:tcPr marL="44873" marR="44873" marT="22437" marB="224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BC8-B442-478E-99DA-BBAA38247DF2}" type="slidenum">
              <a:rPr lang="en-US" altLang="zh-TW" smtClean="0">
                <a:solidFill>
                  <a:srgbClr val="000000"/>
                </a:solidFill>
              </a:rPr>
              <a:pPr/>
              <a:t>67</a:t>
            </a:fld>
            <a:endParaRPr lang="en-US" altLang="zh-TW">
              <a:solidFill>
                <a:srgbClr val="000000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539552" y="2420888"/>
            <a:ext cx="2664296" cy="1008112"/>
          </a:xfrm>
          <a:prstGeom prst="line">
            <a:avLst/>
          </a:prstGeom>
          <a:ln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http://www.dencamung.vn/wp-content/themes/shopperpress/thumbs/check-mark-button-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2708923"/>
            <a:ext cx="481236" cy="48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http://www.dencamung.vn/wp-content/themes/shopperpress/thumbs/check-mark-button-h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612" y="4653139"/>
            <a:ext cx="481236" cy="48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05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68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5"/>
          <a:stretch/>
        </p:blipFill>
        <p:spPr bwMode="auto">
          <a:xfrm>
            <a:off x="-1" y="324045"/>
            <a:ext cx="9144001" cy="5895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64500" y="6474822"/>
            <a:ext cx="21579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3"/>
              </a:rPr>
              <a:t>https://blockchain.info</a:t>
            </a:r>
            <a:endParaRPr kumimoji="0" lang="zh-TW" alt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813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69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" y="828012"/>
            <a:ext cx="9132992" cy="5405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圓角矩形 3"/>
          <p:cNvSpPr/>
          <p:nvPr/>
        </p:nvSpPr>
        <p:spPr>
          <a:xfrm>
            <a:off x="4716016" y="1980000"/>
            <a:ext cx="864096" cy="123297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2295536" y="5616000"/>
            <a:ext cx="1268363" cy="22361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1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3538736" cy="44116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/>
              <a:t>金融科技</a:t>
            </a:r>
            <a:endParaRPr lang="zh-TW" altLang="en-US" sz="3600" dirty="0">
              <a:latin typeface="+mn-lt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/>
              <a:t>密碼</a:t>
            </a:r>
            <a:r>
              <a:rPr lang="zh-TW" altLang="en-US" sz="3600" dirty="0"/>
              <a:t>元件</a:t>
            </a:r>
            <a:endParaRPr lang="en-US" altLang="zh-TW" sz="3600" dirty="0" smtClean="0"/>
          </a:p>
          <a:p>
            <a:pPr marL="514350" lvl="0" indent="-514350">
              <a:buClr>
                <a:srgbClr val="330066"/>
              </a:buClr>
              <a:buFont typeface="+mj-lt"/>
              <a:buAutoNum type="arabicPeriod"/>
            </a:pPr>
            <a:r>
              <a:rPr lang="zh-TW" altLang="en-US" sz="3600" dirty="0" smtClean="0">
                <a:solidFill>
                  <a:srgbClr val="000000"/>
                </a:solidFill>
              </a:rPr>
              <a:t>運作</a:t>
            </a:r>
            <a:r>
              <a:rPr lang="zh-TW" altLang="en-US" sz="3600" dirty="0">
                <a:solidFill>
                  <a:srgbClr val="000000"/>
                </a:solidFill>
              </a:rPr>
              <a:t>原理</a:t>
            </a:r>
            <a:endParaRPr lang="en-US" altLang="zh-TW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/>
              <a:t>重點新聞</a:t>
            </a:r>
            <a:endParaRPr lang="zh-TW" altLang="en-US" sz="3600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/>
              <a:t>應用與演進</a:t>
            </a:r>
            <a:endParaRPr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5" name="內容版面配置區 3"/>
          <p:cNvSpPr txBox="1">
            <a:spLocks/>
          </p:cNvSpPr>
          <p:nvPr/>
        </p:nvSpPr>
        <p:spPr>
          <a:xfrm>
            <a:off x="3995936" y="2492899"/>
            <a:ext cx="4690864" cy="363802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kumimoji="1" sz="3000">
                <a:solidFill>
                  <a:schemeClr val="tx1"/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692150" indent="-3476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kumimoji="1" sz="26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2pPr>
            <a:lvl3pPr marL="987425" indent="-2936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kumimoji="1" sz="23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3pPr>
            <a:lvl4pPr marL="1281113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4pPr>
            <a:lvl5pPr marL="1598613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標楷體" panose="03000509000000000000" pitchFamily="65" charset="-120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2400" kern="0" dirty="0" smtClean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</a:rPr>
              <a:t>2.1 </a:t>
            </a:r>
            <a:r>
              <a:rPr lang="zh-TW" altLang="en-US" sz="2400" kern="0" dirty="0" smtClean="0"/>
              <a:t>橢圓曲線數位簽章 </a:t>
            </a:r>
            <a:r>
              <a:rPr lang="en-US" altLang="zh-TW" sz="2400" kern="0" dirty="0" smtClean="0"/>
              <a:t>(ECDSA)</a:t>
            </a:r>
          </a:p>
          <a:p>
            <a:pPr lvl="1"/>
            <a:r>
              <a:rPr lang="zh-TW" altLang="en-US" sz="2400" kern="0" dirty="0" smtClean="0"/>
              <a:t>橢圓曲線 </a:t>
            </a:r>
            <a:r>
              <a:rPr lang="en-US" altLang="zh-TW" sz="2400" kern="0" dirty="0" smtClean="0"/>
              <a:t>(Elliptic Curve)</a:t>
            </a:r>
          </a:p>
          <a:p>
            <a:pPr lvl="1"/>
            <a:r>
              <a:rPr lang="zh-TW" altLang="en-US" sz="2400" kern="0" dirty="0" smtClean="0"/>
              <a:t>數位簽章 </a:t>
            </a:r>
            <a:r>
              <a:rPr lang="en-US" altLang="zh-TW" sz="2400" kern="0" dirty="0" smtClean="0"/>
              <a:t>(Digital Signature)</a:t>
            </a:r>
          </a:p>
          <a:p>
            <a:pPr lvl="1"/>
            <a:r>
              <a:rPr lang="en-US" altLang="zh-TW" sz="2400" kern="0" dirty="0" smtClean="0"/>
              <a:t>Bitcoin </a:t>
            </a:r>
            <a:r>
              <a:rPr lang="zh-TW" altLang="en-US" sz="2400" kern="0" dirty="0" smtClean="0"/>
              <a:t>交易 </a:t>
            </a:r>
            <a:r>
              <a:rPr lang="en-US" altLang="zh-TW" sz="2400" kern="0" dirty="0" smtClean="0"/>
              <a:t>(Transactions)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TW" sz="2400" kern="0" dirty="0" smtClean="0">
                <a:solidFill>
                  <a:schemeClr val="tx2">
                    <a:lumMod val="75000"/>
                  </a:schemeClr>
                </a:solidFill>
                <a:latin typeface="標楷體" panose="03000509000000000000" pitchFamily="65" charset="-120"/>
              </a:rPr>
              <a:t>2.2 </a:t>
            </a:r>
            <a:r>
              <a:rPr lang="zh-TW" altLang="en-US" sz="2400" kern="0" dirty="0" smtClean="0"/>
              <a:t>雜湊函數 </a:t>
            </a:r>
            <a:r>
              <a:rPr lang="en-US" altLang="zh-TW" sz="2400" kern="0" dirty="0" smtClean="0"/>
              <a:t>(Hash Function)</a:t>
            </a:r>
          </a:p>
          <a:p>
            <a:pPr lvl="1"/>
            <a:r>
              <a:rPr lang="zh-TW" altLang="en-US" sz="2400" kern="0" dirty="0" smtClean="0"/>
              <a:t>定義與性質</a:t>
            </a:r>
            <a:endParaRPr lang="en-US" altLang="zh-TW" sz="2400" kern="0" dirty="0" smtClean="0"/>
          </a:p>
          <a:p>
            <a:pPr lvl="1"/>
            <a:r>
              <a:rPr lang="zh-TW" altLang="en-US" sz="2400" kern="0" dirty="0" smtClean="0"/>
              <a:t>默克樹 </a:t>
            </a:r>
            <a:r>
              <a:rPr lang="en-US" altLang="zh-TW" sz="2400" kern="0" dirty="0" smtClean="0"/>
              <a:t>(</a:t>
            </a:r>
            <a:r>
              <a:rPr lang="en-US" altLang="zh-TW" sz="2400" kern="0" dirty="0" err="1" smtClean="0"/>
              <a:t>Merkle</a:t>
            </a:r>
            <a:r>
              <a:rPr lang="en-US" altLang="zh-TW" sz="2400" kern="0" dirty="0" smtClean="0"/>
              <a:t> Tree)</a:t>
            </a:r>
          </a:p>
          <a:p>
            <a:pPr lvl="1"/>
            <a:r>
              <a:rPr lang="en-US" altLang="zh-TW" sz="2400" kern="0" dirty="0" smtClean="0"/>
              <a:t>Bitcoin </a:t>
            </a:r>
            <a:r>
              <a:rPr lang="zh-TW" altLang="en-US" sz="2400" kern="0" dirty="0" smtClean="0"/>
              <a:t>區塊鏈</a:t>
            </a:r>
            <a:endParaRPr lang="en-US" altLang="zh-TW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299122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70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28016"/>
            <a:ext cx="9144000" cy="546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502554"/>
            <a:ext cx="1835150" cy="27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42" y="1502554"/>
            <a:ext cx="2267198" cy="27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31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71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0"/>
          <a:stretch/>
        </p:blipFill>
        <p:spPr bwMode="auto">
          <a:xfrm>
            <a:off x="0" y="188640"/>
            <a:ext cx="9144000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3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72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" name="投影片編號版面配置區 1"/>
          <p:cNvSpPr txBox="1">
            <a:spLocks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0" sz="1000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新細明體" pitchFamily="18" charset="-120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4D87B31-F6FE-4116-94EF-155D14BDF580}" type="slidenum">
              <a:rPr kumimoji="0" lang="en-US" altLang="zh-TW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zh-TW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340768"/>
            <a:ext cx="4789520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" y="-1952"/>
            <a:ext cx="6116955" cy="685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3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D87B31-F6FE-4116-94EF-155D14BDF58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1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err="1" smtClean="0"/>
              <a:t>Bitcoin</a:t>
            </a:r>
            <a:r>
              <a:rPr lang="en-US" altLang="zh-TW" sz="4000" dirty="0"/>
              <a:t> </a:t>
            </a:r>
            <a:r>
              <a:rPr lang="en-US" altLang="zh-TW" sz="4000" dirty="0" smtClean="0"/>
              <a:t>Mining Machines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74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3074" name="Picture 2" descr="C:\Users\Jimmy\Pictures\未命名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529"/>
          <a:stretch/>
        </p:blipFill>
        <p:spPr bwMode="auto">
          <a:xfrm>
            <a:off x="755576" y="1392768"/>
            <a:ext cx="7056784" cy="326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immy\Pictures\未命名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94"/>
          <a:stretch/>
        </p:blipFill>
        <p:spPr bwMode="auto">
          <a:xfrm>
            <a:off x="728300" y="4653194"/>
            <a:ext cx="7084060" cy="200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/>
          <p:cNvSpPr/>
          <p:nvPr/>
        </p:nvSpPr>
        <p:spPr>
          <a:xfrm>
            <a:off x="5714811" y="1392768"/>
            <a:ext cx="2529607" cy="452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1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金融科技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密碼</a:t>
            </a: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元件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運作原理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800" b="1" dirty="0"/>
              <a:t>重點新聞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應用</a:t>
            </a: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與</a:t>
            </a: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演進</a:t>
            </a:r>
            <a:endParaRPr lang="zh-TW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Brief History of </a:t>
            </a:r>
            <a:r>
              <a:rPr lang="en-US" altLang="zh-TW" sz="4000" dirty="0" err="1" smtClean="0"/>
              <a:t>Bitcoin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507288" cy="441166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altLang="zh-TW" sz="2400" dirty="0" smtClean="0"/>
              <a:t>1982  </a:t>
            </a:r>
            <a:r>
              <a:rPr lang="en-US" altLang="zh-TW" sz="2400" dirty="0" smtClean="0">
                <a:ea typeface="標楷體" panose="03000509000000000000" pitchFamily="65" charset="-120"/>
              </a:rPr>
              <a:t>David </a:t>
            </a:r>
            <a:r>
              <a:rPr lang="en-US" altLang="zh-TW" sz="2400" dirty="0" err="1" smtClean="0">
                <a:ea typeface="標楷體" panose="03000509000000000000" pitchFamily="65" charset="-120"/>
              </a:rPr>
              <a:t>Chaum</a:t>
            </a:r>
            <a:r>
              <a:rPr lang="en-US" altLang="zh-TW" sz="2400" dirty="0" smtClean="0"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ea typeface="標楷體" panose="03000509000000000000" pitchFamily="65" charset="-120"/>
              </a:rPr>
              <a:t>以密碼學為</a:t>
            </a:r>
            <a:r>
              <a:rPr lang="zh-TW" altLang="en-US" sz="2400" dirty="0">
                <a:ea typeface="標楷體" panose="03000509000000000000" pitchFamily="65" charset="-120"/>
              </a:rPr>
              <a:t>基礎，最早提出「不可</a:t>
            </a:r>
            <a:r>
              <a:rPr lang="zh-TW" altLang="en-US" sz="2400" dirty="0" smtClean="0">
                <a:ea typeface="標楷體" panose="03000509000000000000" pitchFamily="65" charset="-120"/>
              </a:rPr>
              <a:t>追蹤</a:t>
            </a:r>
            <a:r>
              <a:rPr lang="en-US" altLang="zh-TW" sz="2400" dirty="0" smtClean="0">
                <a:ea typeface="標楷體" panose="03000509000000000000" pitchFamily="65" charset="-120"/>
              </a:rPr>
              <a:t>	    </a:t>
            </a:r>
            <a:r>
              <a:rPr lang="zh-TW" altLang="en-US" sz="2400" dirty="0" smtClean="0">
                <a:ea typeface="標楷體" panose="03000509000000000000" pitchFamily="65" charset="-120"/>
              </a:rPr>
              <a:t>的支付</a:t>
            </a:r>
            <a:r>
              <a:rPr lang="zh-TW" altLang="en-US" sz="2400" dirty="0">
                <a:ea typeface="標楷體" panose="03000509000000000000" pitchFamily="65" charset="-120"/>
              </a:rPr>
              <a:t>系統」</a:t>
            </a: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altLang="zh-TW" sz="2400" dirty="0" smtClean="0">
                <a:ea typeface="標楷體" panose="03000509000000000000" pitchFamily="65" charset="-120"/>
              </a:rPr>
              <a:t>1998  Nick Szabo </a:t>
            </a:r>
            <a:r>
              <a:rPr lang="zh-TW" altLang="en-US" sz="2400" dirty="0" smtClean="0">
                <a:ea typeface="標楷體" panose="03000509000000000000" pitchFamily="65" charset="-120"/>
              </a:rPr>
              <a:t>發明 </a:t>
            </a:r>
            <a:r>
              <a:rPr lang="en-US" altLang="zh-TW" sz="2400" dirty="0" smtClean="0">
                <a:ea typeface="標楷體" panose="03000509000000000000" pitchFamily="65" charset="-120"/>
              </a:rPr>
              <a:t>“Bit gold”</a:t>
            </a:r>
            <a:r>
              <a:rPr lang="zh-TW" altLang="en-US" sz="2400" dirty="0" smtClean="0">
                <a:ea typeface="標楷體" panose="03000509000000000000" pitchFamily="65" charset="-120"/>
              </a:rPr>
              <a:t>；</a:t>
            </a:r>
            <a:r>
              <a:rPr lang="zh-TW" altLang="en-US" sz="2400" dirty="0">
                <a:ea typeface="標楷體" panose="03000509000000000000" pitchFamily="65" charset="-120"/>
              </a:rPr>
              <a:t>使用者透過競爭，解決 </a:t>
            </a:r>
            <a:r>
              <a:rPr lang="en-US" altLang="zh-TW" sz="2400" dirty="0" smtClean="0">
                <a:ea typeface="標楷體" panose="03000509000000000000" pitchFamily="65" charset="-120"/>
              </a:rPr>
              <a:t>	   	   </a:t>
            </a:r>
            <a:r>
              <a:rPr lang="zh-TW" altLang="en-US" sz="2400" dirty="0">
                <a:ea typeface="標楷體" panose="03000509000000000000" pitchFamily="65" charset="-120"/>
              </a:rPr>
              <a:t>「工作量證明</a:t>
            </a:r>
            <a:r>
              <a:rPr lang="zh-TW" altLang="en-US" sz="2400" dirty="0" smtClean="0">
                <a:ea typeface="標楷體" panose="03000509000000000000" pitchFamily="65" charset="-120"/>
              </a:rPr>
              <a:t>問題」，</a:t>
            </a:r>
            <a:r>
              <a:rPr lang="zh-TW" altLang="en-US" sz="2400" dirty="0">
                <a:ea typeface="標楷體" panose="03000509000000000000" pitchFamily="65" charset="-120"/>
              </a:rPr>
              <a:t>將</a:t>
            </a:r>
            <a:r>
              <a:rPr lang="zh-TW" altLang="en-US" sz="2400" dirty="0" smtClean="0">
                <a:ea typeface="標楷體" panose="03000509000000000000" pitchFamily="65" charset="-120"/>
              </a:rPr>
              <a:t>解答</a:t>
            </a:r>
            <a:r>
              <a:rPr lang="zh-TW" altLang="en-US" sz="2400" dirty="0">
                <a:ea typeface="標楷體" panose="03000509000000000000" pitchFamily="65" charset="-120"/>
              </a:rPr>
              <a:t>以</a:t>
            </a:r>
            <a:r>
              <a:rPr lang="zh-TW" altLang="en-US" sz="2400" dirty="0" smtClean="0">
                <a:ea typeface="標楷體" panose="03000509000000000000" pitchFamily="65" charset="-120"/>
              </a:rPr>
              <a:t>密碼演算法串聯公布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altLang="zh-TW" sz="2400" dirty="0" smtClean="0">
                <a:ea typeface="標楷體" panose="03000509000000000000" pitchFamily="65" charset="-120"/>
              </a:rPr>
              <a:t>2008  </a:t>
            </a:r>
            <a:r>
              <a:rPr lang="zh-TW" altLang="en-US" sz="2400" dirty="0" smtClean="0">
                <a:ea typeface="標楷體" panose="03000509000000000000" pitchFamily="65" charset="-120"/>
              </a:rPr>
              <a:t>中</a:t>
            </a:r>
            <a:r>
              <a:rPr lang="zh-TW" altLang="en-US" sz="2400" dirty="0">
                <a:ea typeface="標楷體" panose="03000509000000000000" pitchFamily="65" charset="-120"/>
              </a:rPr>
              <a:t>本</a:t>
            </a:r>
            <a:r>
              <a:rPr lang="zh-TW" altLang="en-US" sz="2400" dirty="0" smtClean="0">
                <a:ea typeface="標楷體" panose="03000509000000000000" pitchFamily="65" charset="-120"/>
              </a:rPr>
              <a:t>聰 </a:t>
            </a:r>
            <a:r>
              <a:rPr lang="en-US" altLang="zh-TW" sz="2400" dirty="0" smtClean="0">
                <a:ea typeface="標楷體" panose="03000509000000000000" pitchFamily="65" charset="-120"/>
              </a:rPr>
              <a:t>(Satoshi </a:t>
            </a:r>
            <a:r>
              <a:rPr lang="en-US" altLang="zh-TW" sz="2400" dirty="0" err="1" smtClean="0">
                <a:ea typeface="標楷體" panose="03000509000000000000" pitchFamily="65" charset="-120"/>
              </a:rPr>
              <a:t>Nakamoto</a:t>
            </a:r>
            <a:r>
              <a:rPr lang="en-US" altLang="zh-TW" sz="2400" dirty="0" smtClean="0">
                <a:ea typeface="標楷體" panose="03000509000000000000" pitchFamily="65" charset="-120"/>
              </a:rPr>
              <a:t>) </a:t>
            </a:r>
            <a:r>
              <a:rPr lang="zh-TW" altLang="en-US" sz="2400" dirty="0" smtClean="0">
                <a:ea typeface="標楷體" panose="03000509000000000000" pitchFamily="65" charset="-120"/>
              </a:rPr>
              <a:t>在</a:t>
            </a:r>
            <a:r>
              <a:rPr lang="zh-TW" altLang="en-US" sz="2400" dirty="0">
                <a:ea typeface="標楷體" panose="03000509000000000000" pitchFamily="65" charset="-120"/>
              </a:rPr>
              <a:t>一個密碼學</a:t>
            </a:r>
            <a:r>
              <a:rPr lang="zh-TW" altLang="en-US" sz="2400" dirty="0" smtClean="0">
                <a:ea typeface="標楷體" panose="03000509000000000000" pitchFamily="65" charset="-120"/>
              </a:rPr>
              <a:t>網站郵件</a:t>
            </a:r>
            <a:r>
              <a:rPr lang="en-US" altLang="zh-TW" sz="2400" dirty="0" smtClean="0">
                <a:ea typeface="標楷體" panose="03000509000000000000" pitchFamily="65" charset="-120"/>
              </a:rPr>
              <a:t>	 	   </a:t>
            </a:r>
            <a:r>
              <a:rPr lang="zh-TW" altLang="en-US" sz="2400" dirty="0" smtClean="0">
                <a:ea typeface="標楷體" panose="03000509000000000000" pitchFamily="65" charset="-120"/>
              </a:rPr>
              <a:t>群組發表</a:t>
            </a:r>
            <a:r>
              <a:rPr lang="zh-TW" altLang="en-US" sz="2400" dirty="0">
                <a:ea typeface="標楷體" panose="03000509000000000000" pitchFamily="65" charset="-120"/>
              </a:rPr>
              <a:t>論文，描述 </a:t>
            </a:r>
            <a:r>
              <a:rPr lang="en-US" altLang="zh-TW" sz="2400" dirty="0" err="1" smtClean="0">
                <a:ea typeface="標楷體" panose="03000509000000000000" pitchFamily="65" charset="-120"/>
              </a:rPr>
              <a:t>Bitcoin</a:t>
            </a:r>
            <a:r>
              <a:rPr lang="en-US" altLang="zh-TW" sz="2400" dirty="0" smtClean="0"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ea typeface="標楷體" panose="03000509000000000000" pitchFamily="65" charset="-120"/>
              </a:rPr>
              <a:t>電子現金系統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altLang="zh-TW" sz="2400" dirty="0" smtClean="0">
                <a:ea typeface="標楷體" panose="03000509000000000000" pitchFamily="65" charset="-120"/>
              </a:rPr>
              <a:t>2009.1.3  </a:t>
            </a:r>
            <a:r>
              <a:rPr lang="zh-TW" altLang="en-US" sz="2400" dirty="0" smtClean="0">
                <a:ea typeface="標楷體" panose="03000509000000000000" pitchFamily="65" charset="-120"/>
              </a:rPr>
              <a:t>中本聰公開</a:t>
            </a:r>
            <a:r>
              <a:rPr lang="zh-TW" altLang="en-US" sz="2400" baseline="-25000" dirty="0" smtClean="0"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ea typeface="標楷體" panose="03000509000000000000" pitchFamily="65" charset="-120"/>
              </a:rPr>
              <a:t>Bitcoin</a:t>
            </a:r>
            <a:r>
              <a:rPr lang="zh-TW" altLang="en-US" sz="2400" baseline="-25000" dirty="0" smtClean="0">
                <a:ea typeface="標楷體" panose="03000509000000000000" pitchFamily="65" charset="-120"/>
              </a:rPr>
              <a:t> </a:t>
            </a:r>
            <a:r>
              <a:rPr lang="zh-TW" altLang="en-US" sz="2400" dirty="0">
                <a:ea typeface="標楷體" panose="03000509000000000000" pitchFamily="65" charset="-120"/>
              </a:rPr>
              <a:t>程式碼，並</a:t>
            </a:r>
            <a:r>
              <a:rPr lang="zh-TW" altLang="en-US" sz="2400" dirty="0" smtClean="0">
                <a:ea typeface="標楷體" panose="03000509000000000000" pitchFamily="65" charset="-120"/>
              </a:rPr>
              <a:t>發行最早的</a:t>
            </a:r>
            <a:r>
              <a:rPr lang="zh-TW" altLang="en-US" sz="2400" baseline="-25000" dirty="0" smtClean="0">
                <a:ea typeface="標楷體" panose="03000509000000000000" pitchFamily="65" charset="-120"/>
              </a:rPr>
              <a:t> </a:t>
            </a:r>
            <a:r>
              <a:rPr lang="en-US" altLang="zh-TW" sz="2400" dirty="0" err="1" smtClean="0">
                <a:ea typeface="標楷體" panose="03000509000000000000" pitchFamily="65" charset="-120"/>
              </a:rPr>
              <a:t>bitcoin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altLang="zh-TW" sz="2400" dirty="0" smtClean="0">
                <a:ea typeface="標楷體" panose="03000509000000000000" pitchFamily="65" charset="-120"/>
              </a:rPr>
              <a:t>2010  </a:t>
            </a:r>
            <a:r>
              <a:rPr lang="zh-TW" altLang="en-US" sz="2400" dirty="0" smtClean="0">
                <a:ea typeface="標楷體" panose="03000509000000000000" pitchFamily="65" charset="-120"/>
              </a:rPr>
              <a:t>出現最早交易</a:t>
            </a:r>
            <a:r>
              <a:rPr lang="en-US" altLang="zh-TW" sz="2400" dirty="0">
                <a:ea typeface="標楷體" panose="03000509000000000000" pitchFamily="65" charset="-120"/>
              </a:rPr>
              <a:t>︰</a:t>
            </a:r>
            <a:r>
              <a:rPr lang="zh-TW" altLang="en-US" sz="2400" dirty="0" smtClean="0">
                <a:ea typeface="標楷體" panose="03000509000000000000" pitchFamily="65" charset="-120"/>
              </a:rPr>
              <a:t>以 </a:t>
            </a:r>
            <a:r>
              <a:rPr lang="en-US" altLang="zh-TW" sz="2400" dirty="0" smtClean="0">
                <a:ea typeface="標楷體" panose="03000509000000000000" pitchFamily="65" charset="-120"/>
              </a:rPr>
              <a:t>10000 </a:t>
            </a:r>
            <a:r>
              <a:rPr lang="en-US" altLang="zh-TW" sz="2400" dirty="0" err="1">
                <a:ea typeface="標楷體" panose="03000509000000000000" pitchFamily="65" charset="-120"/>
              </a:rPr>
              <a:t>b</a:t>
            </a:r>
            <a:r>
              <a:rPr lang="en-US" altLang="zh-TW" sz="2400" dirty="0" err="1" smtClean="0">
                <a:ea typeface="標楷體" panose="03000509000000000000" pitchFamily="65" charset="-120"/>
              </a:rPr>
              <a:t>itcoins</a:t>
            </a:r>
            <a:r>
              <a:rPr lang="en-US" altLang="zh-TW" sz="2400" dirty="0" smtClean="0"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ea typeface="標楷體" panose="03000509000000000000" pitchFamily="65" charset="-120"/>
              </a:rPr>
              <a:t>購買 </a:t>
            </a:r>
            <a:r>
              <a:rPr lang="en-US" altLang="zh-TW" sz="2400" dirty="0" smtClean="0">
                <a:ea typeface="標楷體" panose="03000509000000000000" pitchFamily="65" charset="-120"/>
              </a:rPr>
              <a:t>25</a:t>
            </a:r>
            <a:r>
              <a:rPr lang="zh-TW" altLang="en-US" sz="2400" dirty="0" smtClean="0">
                <a:ea typeface="標楷體" panose="03000509000000000000" pitchFamily="65" charset="-120"/>
              </a:rPr>
              <a:t> 美元披薩</a:t>
            </a:r>
            <a:endParaRPr lang="en-US" altLang="zh-TW" sz="2400" dirty="0" smtClean="0">
              <a:ea typeface="標楷體" panose="03000509000000000000" pitchFamily="65" charset="-120"/>
            </a:endParaRPr>
          </a:p>
          <a:p>
            <a:pPr lvl="1">
              <a:spcBef>
                <a:spcPts val="0"/>
              </a:spcBef>
              <a:spcAft>
                <a:spcPts val="800"/>
              </a:spcAft>
            </a:pPr>
            <a:r>
              <a:rPr lang="en-US" altLang="zh-TW" sz="2000" dirty="0" smtClean="0">
                <a:ea typeface="標楷體" panose="03000509000000000000" pitchFamily="65" charset="-120"/>
              </a:rPr>
              <a:t>1 bitcoin </a:t>
            </a:r>
            <a:r>
              <a:rPr lang="en-US" altLang="zh-TW" sz="2000" dirty="0">
                <a:ea typeface="標楷體" panose="03000509000000000000" pitchFamily="65" charset="-120"/>
              </a:rPr>
              <a:t>= </a:t>
            </a:r>
            <a:r>
              <a:rPr lang="en-US" altLang="zh-TW" sz="2000" dirty="0" smtClean="0">
                <a:ea typeface="標楷體" panose="03000509000000000000" pitchFamily="65" charset="-120"/>
              </a:rPr>
              <a:t>100 </a:t>
            </a:r>
            <a:r>
              <a:rPr lang="en-US" altLang="zh-TW" sz="2000" dirty="0" err="1" smtClean="0">
                <a:ea typeface="標楷體" panose="03000509000000000000" pitchFamily="65" charset="-120"/>
              </a:rPr>
              <a:t>bitcent</a:t>
            </a:r>
            <a:r>
              <a:rPr lang="en-US" altLang="zh-TW" sz="2000" dirty="0" smtClean="0">
                <a:ea typeface="標楷體" panose="03000509000000000000" pitchFamily="65" charset="-120"/>
              </a:rPr>
              <a:t> = 10</a:t>
            </a:r>
            <a:r>
              <a:rPr lang="en-US" altLang="zh-TW" sz="2000" baseline="30000" dirty="0" smtClean="0">
                <a:ea typeface="標楷體" panose="03000509000000000000" pitchFamily="65" charset="-120"/>
              </a:rPr>
              <a:t>3</a:t>
            </a:r>
            <a:r>
              <a:rPr lang="en-US" altLang="zh-TW" sz="2000" dirty="0" smtClean="0">
                <a:ea typeface="標楷體" panose="03000509000000000000" pitchFamily="65" charset="-120"/>
              </a:rPr>
              <a:t> </a:t>
            </a:r>
            <a:r>
              <a:rPr lang="en-US" altLang="zh-TW" sz="2000" dirty="0" err="1" smtClean="0">
                <a:ea typeface="標楷體" panose="03000509000000000000" pitchFamily="65" charset="-120"/>
              </a:rPr>
              <a:t>mBTC</a:t>
            </a:r>
            <a:r>
              <a:rPr lang="en-US" altLang="zh-TW" sz="2000" dirty="0" smtClean="0">
                <a:ea typeface="標楷體" panose="03000509000000000000" pitchFamily="65" charset="-120"/>
              </a:rPr>
              <a:t> = 10</a:t>
            </a:r>
            <a:r>
              <a:rPr lang="en-US" altLang="zh-TW" sz="2000" baseline="30000" dirty="0" smtClean="0">
                <a:ea typeface="標楷體" panose="03000509000000000000" pitchFamily="65" charset="-120"/>
              </a:rPr>
              <a:t>6</a:t>
            </a:r>
            <a:r>
              <a:rPr lang="en-US" altLang="zh-TW" sz="2000" dirty="0" smtClean="0">
                <a:ea typeface="標楷體" panose="03000509000000000000" pitchFamily="65" charset="-120"/>
              </a:rPr>
              <a:t> </a:t>
            </a:r>
            <a:r>
              <a:rPr lang="en-US" altLang="zh-TW" sz="2000" dirty="0" smtClean="0">
                <a:ea typeface="標楷體" panose="03000509000000000000" pitchFamily="65" charset="-120"/>
                <a:sym typeface="Symbol"/>
              </a:rPr>
              <a:t>BTC = 10</a:t>
            </a:r>
            <a:r>
              <a:rPr lang="en-US" altLang="zh-TW" sz="2000" baseline="30000" dirty="0" smtClean="0">
                <a:ea typeface="標楷體" panose="03000509000000000000" pitchFamily="65" charset="-120"/>
                <a:sym typeface="Symbol"/>
              </a:rPr>
              <a:t>8</a:t>
            </a:r>
            <a:r>
              <a:rPr lang="en-US" altLang="zh-TW" sz="2000" dirty="0" smtClean="0">
                <a:ea typeface="標楷體" panose="03000509000000000000" pitchFamily="65" charset="-120"/>
                <a:sym typeface="Symbol"/>
              </a:rPr>
              <a:t> </a:t>
            </a:r>
            <a:r>
              <a:rPr lang="en-US" altLang="zh-TW" sz="2000" dirty="0" err="1" smtClean="0">
                <a:ea typeface="標楷體" panose="03000509000000000000" pitchFamily="65" charset="-120"/>
                <a:sym typeface="Symbol"/>
              </a:rPr>
              <a:t>satoshi</a:t>
            </a:r>
            <a:endParaRPr lang="en-US" altLang="zh-TW" sz="20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altLang="zh-TW" sz="2400" dirty="0">
                <a:ea typeface="標楷體" panose="03000509000000000000" pitchFamily="65" charset="-120"/>
              </a:rPr>
              <a:t>2012.10  </a:t>
            </a:r>
            <a:r>
              <a:rPr lang="en-US" altLang="zh-TW" sz="2400" dirty="0" err="1" smtClean="0">
                <a:ea typeface="標楷體" panose="03000509000000000000" pitchFamily="65" charset="-120"/>
              </a:rPr>
              <a:t>BitPay</a:t>
            </a:r>
            <a:r>
              <a:rPr lang="en-US" altLang="zh-TW" sz="2400" baseline="-25000" dirty="0"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ea typeface="標楷體" panose="03000509000000000000" pitchFamily="65" charset="-120"/>
              </a:rPr>
              <a:t>公司表示</a:t>
            </a:r>
            <a:r>
              <a:rPr lang="en-US" altLang="zh-TW" sz="2400" dirty="0">
                <a:ea typeface="標楷體" panose="03000509000000000000" pitchFamily="65" charset="-120"/>
              </a:rPr>
              <a:t>︰</a:t>
            </a:r>
            <a:r>
              <a:rPr lang="zh-TW" altLang="en-US" sz="2400" dirty="0" smtClean="0">
                <a:ea typeface="標楷體" panose="03000509000000000000" pitchFamily="65" charset="-120"/>
              </a:rPr>
              <a:t>超過 </a:t>
            </a:r>
            <a:r>
              <a:rPr lang="en-US" altLang="zh-TW" sz="2400" dirty="0" smtClean="0">
                <a:ea typeface="標楷體" panose="03000509000000000000" pitchFamily="65" charset="-120"/>
              </a:rPr>
              <a:t>1000</a:t>
            </a:r>
            <a:r>
              <a:rPr lang="zh-TW" altLang="en-US" sz="2400" dirty="0" smtClean="0">
                <a:ea typeface="標楷體" panose="03000509000000000000" pitchFamily="65" charset="-120"/>
              </a:rPr>
              <a:t> 家商</a:t>
            </a:r>
            <a:r>
              <a:rPr lang="zh-TW" altLang="en-US" sz="2400" dirty="0">
                <a:ea typeface="標楷體" panose="03000509000000000000" pitchFamily="65" charset="-120"/>
              </a:rPr>
              <a:t>店</a:t>
            </a:r>
            <a:r>
              <a:rPr lang="zh-TW" altLang="en-US" sz="2400" dirty="0" smtClean="0">
                <a:ea typeface="標楷體" panose="03000509000000000000" pitchFamily="65" charset="-120"/>
              </a:rPr>
              <a:t>透過其支付</a:t>
            </a:r>
            <a:r>
              <a:rPr lang="en-US" altLang="zh-TW" sz="2400" dirty="0" smtClean="0"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ea typeface="標楷體" panose="03000509000000000000" pitchFamily="65" charset="-120"/>
              </a:rPr>
              <a:t> </a:t>
            </a:r>
            <a:r>
              <a:rPr lang="en-US" altLang="zh-TW" sz="2400" dirty="0" smtClean="0"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ea typeface="標楷體" panose="03000509000000000000" pitchFamily="65" charset="-120"/>
              </a:rPr>
              <a:t>   系統</a:t>
            </a:r>
            <a:r>
              <a:rPr lang="en-US" altLang="zh-TW" sz="2400" dirty="0" smtClean="0">
                <a:ea typeface="標楷體" panose="03000509000000000000" pitchFamily="65" charset="-120"/>
              </a:rPr>
              <a:t>, </a:t>
            </a:r>
            <a:r>
              <a:rPr lang="zh-TW" altLang="en-US" sz="2400" dirty="0" smtClean="0">
                <a:ea typeface="標楷體" panose="03000509000000000000" pitchFamily="65" charset="-120"/>
              </a:rPr>
              <a:t>接收</a:t>
            </a:r>
            <a:r>
              <a:rPr lang="zh-TW" altLang="en-US" sz="2400" dirty="0">
                <a:ea typeface="標楷體" panose="03000509000000000000" pitchFamily="65" charset="-120"/>
              </a:rPr>
              <a:t>比特幣的付款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76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69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Brief History of </a:t>
            </a:r>
            <a:r>
              <a:rPr lang="en-US" altLang="zh-TW" sz="4000" dirty="0" err="1" smtClean="0"/>
              <a:t>Bitcoin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308"/>
            <a:ext cx="8507288" cy="473407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2200" dirty="0" smtClean="0"/>
              <a:t>2013. 8. 8</a:t>
            </a:r>
            <a:r>
              <a:rPr lang="zh-TW" altLang="en-US" sz="2200" dirty="0" smtClean="0"/>
              <a:t>   </a:t>
            </a:r>
            <a:r>
              <a:rPr lang="en-US" altLang="zh-TW" sz="2200" dirty="0" smtClean="0">
                <a:ea typeface="標楷體" panose="03000509000000000000" pitchFamily="65" charset="-120"/>
              </a:rPr>
              <a:t>Bitcoin </a:t>
            </a:r>
            <a:r>
              <a:rPr lang="zh-TW" altLang="en-US" sz="2200" dirty="0" smtClean="0">
                <a:ea typeface="標楷體" panose="03000509000000000000" pitchFamily="65" charset="-120"/>
              </a:rPr>
              <a:t>受美國</a:t>
            </a:r>
            <a:r>
              <a:rPr lang="zh-TW" altLang="en-US" sz="2200" dirty="0">
                <a:ea typeface="標楷體" panose="03000509000000000000" pitchFamily="65" charset="-120"/>
              </a:rPr>
              <a:t>德州聯邦</a:t>
            </a:r>
            <a:r>
              <a:rPr lang="zh-TW" altLang="en-US" sz="2200" dirty="0" smtClean="0">
                <a:ea typeface="標楷體" panose="03000509000000000000" pitchFamily="65" charset="-120"/>
              </a:rPr>
              <a:t>法官 </a:t>
            </a:r>
            <a:r>
              <a:rPr lang="en-US" altLang="zh-TW" sz="2200" dirty="0" smtClean="0">
                <a:ea typeface="標楷體" panose="03000509000000000000" pitchFamily="65" charset="-120"/>
              </a:rPr>
              <a:t>Hirsh </a:t>
            </a:r>
            <a:r>
              <a:rPr lang="zh-TW" altLang="en-US" sz="2200" dirty="0" smtClean="0">
                <a:ea typeface="標楷體" panose="03000509000000000000" pitchFamily="65" charset="-120"/>
              </a:rPr>
              <a:t>裁定為合法</a:t>
            </a:r>
            <a:r>
              <a:rPr lang="zh-TW" altLang="en-US" sz="2200" dirty="0">
                <a:solidFill>
                  <a:srgbClr val="000000"/>
                </a:solidFill>
                <a:ea typeface="標楷體" panose="03000509000000000000" pitchFamily="65" charset="-120"/>
              </a:rPr>
              <a:t>貨幣，</a:t>
            </a:r>
            <a:endParaRPr lang="en-US" altLang="zh-TW" sz="2200" dirty="0" smtClean="0">
              <a:ea typeface="標楷體" panose="03000509000000000000" pitchFamily="65" charset="-12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TW" altLang="en-US" sz="2200" dirty="0" smtClean="0">
                <a:ea typeface="標楷體" panose="03000509000000000000" pitchFamily="65" charset="-120"/>
              </a:rPr>
              <a:t>                       受</a:t>
            </a:r>
            <a:r>
              <a:rPr lang="en-US" altLang="zh-TW" sz="2200" dirty="0">
                <a:ea typeface="標楷體" panose="03000509000000000000" pitchFamily="65" charset="-120"/>
              </a:rPr>
              <a:t>《</a:t>
            </a:r>
            <a:r>
              <a:rPr lang="zh-TW" altLang="en-US" sz="2200" dirty="0">
                <a:ea typeface="標楷體" panose="03000509000000000000" pitchFamily="65" charset="-120"/>
              </a:rPr>
              <a:t>聯邦證券法</a:t>
            </a:r>
            <a:r>
              <a:rPr lang="en-US" altLang="zh-TW" sz="2200" dirty="0">
                <a:ea typeface="標楷體" panose="03000509000000000000" pitchFamily="65" charset="-120"/>
              </a:rPr>
              <a:t>》</a:t>
            </a:r>
            <a:r>
              <a:rPr lang="zh-TW" altLang="en-US" sz="2200" dirty="0" smtClean="0">
                <a:ea typeface="標楷體" panose="03000509000000000000" pitchFamily="65" charset="-120"/>
              </a:rPr>
              <a:t>監管</a:t>
            </a:r>
            <a:endParaRPr lang="en-US" altLang="zh-TW" sz="22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2200" dirty="0" smtClean="0">
                <a:ea typeface="標楷體" panose="03000509000000000000" pitchFamily="65" charset="-120"/>
              </a:rPr>
              <a:t>2013. 8.19  </a:t>
            </a:r>
            <a:r>
              <a:rPr lang="zh-TW" altLang="en-US" sz="2200" dirty="0" smtClean="0">
                <a:ea typeface="標楷體" panose="03000509000000000000" pitchFamily="65" charset="-120"/>
              </a:rPr>
              <a:t>德國</a:t>
            </a:r>
            <a:r>
              <a:rPr lang="zh-TW" altLang="en-US" sz="2200" dirty="0">
                <a:ea typeface="標楷體" panose="03000509000000000000" pitchFamily="65" charset="-120"/>
              </a:rPr>
              <a:t>政府</a:t>
            </a:r>
            <a:r>
              <a:rPr lang="zh-TW" altLang="en-US" sz="2200" dirty="0" smtClean="0">
                <a:ea typeface="標楷體" panose="03000509000000000000" pitchFamily="65" charset="-120"/>
              </a:rPr>
              <a:t>認可</a:t>
            </a:r>
            <a:r>
              <a:rPr lang="zh-TW" altLang="en-US" sz="2200" dirty="0">
                <a:ea typeface="標楷體" panose="03000509000000000000" pitchFamily="65" charset="-120"/>
              </a:rPr>
              <a:t> </a:t>
            </a:r>
            <a:r>
              <a:rPr lang="en-US" altLang="zh-TW" sz="2200" dirty="0" err="1" smtClean="0">
                <a:ea typeface="標楷體" panose="03000509000000000000" pitchFamily="65" charset="-120"/>
              </a:rPr>
              <a:t>Bitcoin</a:t>
            </a:r>
            <a:r>
              <a:rPr lang="en-US" altLang="zh-TW" sz="2200" baseline="-25000" dirty="0" smtClean="0">
                <a:ea typeface="標楷體" panose="03000509000000000000" pitchFamily="65" charset="-120"/>
              </a:rPr>
              <a:t> </a:t>
            </a:r>
            <a:r>
              <a:rPr lang="zh-TW" altLang="en-US" sz="2200" dirty="0" smtClean="0">
                <a:ea typeface="標楷體" panose="03000509000000000000" pitchFamily="65" charset="-120"/>
              </a:rPr>
              <a:t>法律</a:t>
            </a:r>
            <a:r>
              <a:rPr lang="zh-TW" altLang="en-US" sz="2200" dirty="0">
                <a:ea typeface="標楷體" panose="03000509000000000000" pitchFamily="65" charset="-120"/>
              </a:rPr>
              <a:t>和稅收地位，</a:t>
            </a:r>
            <a:r>
              <a:rPr lang="zh-TW" altLang="en-US" sz="2200" dirty="0" smtClean="0">
                <a:ea typeface="標楷體" panose="03000509000000000000" pitchFamily="65" charset="-120"/>
              </a:rPr>
              <a:t>成為全世界</a:t>
            </a:r>
            <a:endParaRPr lang="en-US" altLang="zh-TW" sz="2200" dirty="0" smtClean="0">
              <a:ea typeface="標楷體" panose="03000509000000000000" pitchFamily="65" charset="-12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TW" sz="2200" dirty="0">
                <a:ea typeface="標楷體" panose="03000509000000000000" pitchFamily="65" charset="-120"/>
              </a:rPr>
              <a:t> </a:t>
            </a:r>
            <a:r>
              <a:rPr lang="en-US" altLang="zh-TW" sz="2200" dirty="0" smtClean="0">
                <a:ea typeface="標楷體" panose="03000509000000000000" pitchFamily="65" charset="-120"/>
              </a:rPr>
              <a:t>                      </a:t>
            </a:r>
            <a:r>
              <a:rPr lang="zh-TW" altLang="en-US" sz="2200" dirty="0" smtClean="0">
                <a:ea typeface="標楷體" panose="03000509000000000000" pitchFamily="65" charset="-120"/>
              </a:rPr>
              <a:t>第</a:t>
            </a:r>
            <a:r>
              <a:rPr lang="zh-TW" altLang="en-US" sz="2200" dirty="0">
                <a:ea typeface="標楷體" panose="03000509000000000000" pitchFamily="65" charset="-120"/>
              </a:rPr>
              <a:t>一個正式</a:t>
            </a:r>
            <a:r>
              <a:rPr lang="zh-TW" altLang="en-US" sz="2200" dirty="0" smtClean="0">
                <a:ea typeface="標楷體" panose="03000509000000000000" pitchFamily="65" charset="-120"/>
              </a:rPr>
              <a:t>認定 </a:t>
            </a:r>
            <a:r>
              <a:rPr lang="en-US" altLang="zh-TW" sz="2200" dirty="0" err="1" smtClean="0">
                <a:ea typeface="標楷體" panose="03000509000000000000" pitchFamily="65" charset="-120"/>
              </a:rPr>
              <a:t>Bitcoin</a:t>
            </a:r>
            <a:r>
              <a:rPr lang="en-US" altLang="zh-TW" sz="2200" baseline="-25000" dirty="0" smtClean="0">
                <a:ea typeface="標楷體" panose="03000509000000000000" pitchFamily="65" charset="-120"/>
              </a:rPr>
              <a:t> </a:t>
            </a:r>
            <a:r>
              <a:rPr lang="zh-TW" altLang="en-US" sz="2200" dirty="0" smtClean="0">
                <a:ea typeface="標楷體" panose="03000509000000000000" pitchFamily="65" charset="-120"/>
              </a:rPr>
              <a:t>合法的國家</a:t>
            </a:r>
            <a:endParaRPr lang="en-US" altLang="zh-TW" sz="22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TW" sz="2200" dirty="0" smtClean="0">
                <a:ea typeface="標楷體" panose="03000509000000000000" pitchFamily="65" charset="-120"/>
              </a:rPr>
              <a:t>2013.10.29  </a:t>
            </a:r>
            <a:r>
              <a:rPr lang="zh-TW" altLang="en-US" sz="2200" dirty="0">
                <a:ea typeface="標楷體" panose="03000509000000000000" pitchFamily="65" charset="-120"/>
              </a:rPr>
              <a:t>首</a:t>
            </a:r>
            <a:r>
              <a:rPr lang="zh-TW" altLang="en-US" sz="2200" dirty="0" smtClean="0">
                <a:ea typeface="標楷體" panose="03000509000000000000" pitchFamily="65" charset="-120"/>
              </a:rPr>
              <a:t>台 </a:t>
            </a:r>
            <a:r>
              <a:rPr lang="en-US" altLang="zh-TW" sz="2200" dirty="0" err="1" smtClean="0">
                <a:ea typeface="標楷體" panose="03000509000000000000" pitchFamily="65" charset="-120"/>
              </a:rPr>
              <a:t>Bitcoin</a:t>
            </a:r>
            <a:r>
              <a:rPr lang="zh-TW" altLang="en-US" sz="2200" baseline="-25000" dirty="0" smtClean="0">
                <a:ea typeface="標楷體" panose="03000509000000000000" pitchFamily="65" charset="-120"/>
              </a:rPr>
              <a:t> </a:t>
            </a:r>
            <a:r>
              <a:rPr lang="zh-TW" altLang="en-US" sz="2200" dirty="0" smtClean="0">
                <a:ea typeface="標楷體" panose="03000509000000000000" pitchFamily="65" charset="-120"/>
              </a:rPr>
              <a:t>自動提款機</a:t>
            </a:r>
            <a:r>
              <a:rPr lang="zh-TW" altLang="en-US" sz="2200" dirty="0">
                <a:ea typeface="標楷體" panose="03000509000000000000" pitchFamily="65" charset="-120"/>
              </a:rPr>
              <a:t>於加拿大溫哥華</a:t>
            </a:r>
            <a:r>
              <a:rPr lang="zh-TW" altLang="en-US" sz="2200" dirty="0" smtClean="0">
                <a:ea typeface="標楷體" panose="03000509000000000000" pitchFamily="65" charset="-120"/>
              </a:rPr>
              <a:t>啟用</a:t>
            </a:r>
            <a:endParaRPr lang="en-US" altLang="zh-TW" sz="22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TW" sz="2200" dirty="0">
                <a:ea typeface="標楷體" panose="03000509000000000000" pitchFamily="65" charset="-120"/>
              </a:rPr>
              <a:t>2013.11.17   Mt. </a:t>
            </a:r>
            <a:r>
              <a:rPr lang="en-US" altLang="zh-TW" sz="2200" dirty="0" err="1">
                <a:ea typeface="標楷體" panose="03000509000000000000" pitchFamily="65" charset="-120"/>
              </a:rPr>
              <a:t>Gox</a:t>
            </a:r>
            <a:r>
              <a:rPr lang="en-US" altLang="zh-TW" sz="2200" dirty="0">
                <a:ea typeface="標楷體" panose="03000509000000000000" pitchFamily="65" charset="-120"/>
              </a:rPr>
              <a:t> </a:t>
            </a:r>
            <a:r>
              <a:rPr lang="zh-TW" altLang="en-US" sz="2200" dirty="0">
                <a:ea typeface="標楷體" panose="03000509000000000000" pitchFamily="65" charset="-120"/>
              </a:rPr>
              <a:t>交易價格為 </a:t>
            </a:r>
            <a:r>
              <a:rPr lang="en-US" altLang="zh-TW" sz="2200" dirty="0">
                <a:ea typeface="標楷體" panose="03000509000000000000" pitchFamily="65" charset="-120"/>
              </a:rPr>
              <a:t>1 bitcoin = US$1216.73 </a:t>
            </a:r>
            <a:endParaRPr lang="en-US" altLang="zh-TW" sz="22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2200" dirty="0" smtClean="0">
                <a:ea typeface="標楷體" panose="03000509000000000000" pitchFamily="65" charset="-120"/>
              </a:rPr>
              <a:t>2013.11.20  </a:t>
            </a:r>
            <a:r>
              <a:rPr lang="zh-TW" altLang="en-US" sz="2000" dirty="0">
                <a:ea typeface="標楷體" panose="03000509000000000000" pitchFamily="65" charset="-120"/>
              </a:rPr>
              <a:t>美國聯準會主席柏南克 </a:t>
            </a:r>
            <a:r>
              <a:rPr lang="en-US" altLang="zh-TW" sz="1600" dirty="0">
                <a:ea typeface="標楷體" panose="03000509000000000000" pitchFamily="65" charset="-120"/>
              </a:rPr>
              <a:t>(Ben Bernanke</a:t>
            </a:r>
            <a:r>
              <a:rPr lang="en-US" altLang="zh-TW" sz="1600" dirty="0" smtClean="0">
                <a:ea typeface="標楷體" panose="03000509000000000000" pitchFamily="65" charset="-120"/>
              </a:rPr>
              <a:t>)</a:t>
            </a:r>
            <a:r>
              <a:rPr lang="en-US" altLang="zh-TW" sz="2000" dirty="0" smtClean="0">
                <a:ea typeface="標楷體" panose="03000509000000000000" pitchFamily="65" charset="-120"/>
              </a:rPr>
              <a:t>︰</a:t>
            </a:r>
            <a:r>
              <a:rPr lang="zh-TW" altLang="en-US" sz="2000" dirty="0" smtClean="0">
                <a:ea typeface="標楷體" panose="03000509000000000000" pitchFamily="65" charset="-120"/>
              </a:rPr>
              <a:t>如同任何</a:t>
            </a:r>
            <a:r>
              <a:rPr lang="zh-TW" altLang="en-US" sz="2000" dirty="0">
                <a:ea typeface="標楷體" panose="03000509000000000000" pitchFamily="65" charset="-120"/>
              </a:rPr>
              <a:t>線</a:t>
            </a:r>
            <a:r>
              <a:rPr lang="zh-TW" altLang="en-US" sz="2000" dirty="0" smtClean="0">
                <a:ea typeface="標楷體" panose="03000509000000000000" pitchFamily="65" charset="-120"/>
              </a:rPr>
              <a:t>上支付</a:t>
            </a:r>
            <a:endParaRPr lang="en-US" altLang="zh-TW" sz="2000" dirty="0" smtClean="0">
              <a:ea typeface="標楷體" panose="03000509000000000000" pitchFamily="65" charset="-12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 smtClean="0">
                <a:ea typeface="標楷體" panose="03000509000000000000" pitchFamily="65" charset="-120"/>
              </a:rPr>
              <a:t>        系統</a:t>
            </a:r>
            <a:r>
              <a:rPr lang="zh-TW" altLang="en-US" sz="2000" dirty="0">
                <a:ea typeface="標楷體" panose="03000509000000000000" pitchFamily="65" charset="-120"/>
              </a:rPr>
              <a:t>，</a:t>
            </a:r>
            <a:r>
              <a:rPr lang="en-US" altLang="zh-TW" sz="2000" dirty="0" err="1" smtClean="0">
                <a:ea typeface="標楷體" panose="03000509000000000000" pitchFamily="65" charset="-120"/>
              </a:rPr>
              <a:t>Bitcoin</a:t>
            </a:r>
            <a:r>
              <a:rPr lang="en-US" altLang="zh-TW" sz="2000" dirty="0" smtClean="0"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ea typeface="標楷體" panose="03000509000000000000" pitchFamily="65" charset="-120"/>
              </a:rPr>
              <a:t>及其他虛擬貨幣「可能擁有</a:t>
            </a:r>
            <a:r>
              <a:rPr lang="zh-TW" altLang="en-US" sz="2000" dirty="0" smtClean="0">
                <a:ea typeface="標楷體" panose="03000509000000000000" pitchFamily="65" charset="-120"/>
              </a:rPr>
              <a:t>長期前途</a:t>
            </a:r>
            <a:r>
              <a:rPr lang="zh-TW" altLang="en-US" sz="2000" dirty="0">
                <a:ea typeface="標楷體" panose="03000509000000000000" pitchFamily="65" charset="-120"/>
              </a:rPr>
              <a:t>」，有朝一日或許</a:t>
            </a:r>
            <a:endParaRPr lang="en-US" altLang="zh-TW" sz="2000" dirty="0" smtClean="0">
              <a:ea typeface="標楷體" panose="03000509000000000000" pitchFamily="65" charset="-12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zh-TW" altLang="en-US" sz="2000" dirty="0" smtClean="0">
                <a:ea typeface="標楷體" panose="03000509000000000000" pitchFamily="65" charset="-120"/>
              </a:rPr>
              <a:t>        能</a:t>
            </a:r>
            <a:r>
              <a:rPr lang="zh-TW" altLang="en-US" sz="2000" dirty="0">
                <a:ea typeface="標楷體" panose="03000509000000000000" pitchFamily="65" charset="-120"/>
              </a:rPr>
              <a:t>「促進一個更快的、更安全的、以及更有效率的</a:t>
            </a:r>
            <a:r>
              <a:rPr lang="zh-TW" altLang="en-US" sz="2000" dirty="0" smtClean="0">
                <a:ea typeface="標楷體" panose="03000509000000000000" pitchFamily="65" charset="-120"/>
              </a:rPr>
              <a:t>支付系統</a:t>
            </a:r>
            <a:r>
              <a:rPr lang="zh-TW" altLang="en-US" sz="2000" dirty="0">
                <a:ea typeface="標楷體" panose="03000509000000000000" pitchFamily="65" charset="-120"/>
              </a:rPr>
              <a:t>形成</a:t>
            </a:r>
            <a:r>
              <a:rPr lang="zh-TW" altLang="en-US" sz="2000" dirty="0" smtClean="0">
                <a:ea typeface="標楷體" panose="03000509000000000000" pitchFamily="65" charset="-120"/>
              </a:rPr>
              <a:t>」</a:t>
            </a:r>
            <a:endParaRPr lang="en-US" altLang="zh-TW" sz="20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TW" sz="2200" dirty="0" smtClean="0">
                <a:solidFill>
                  <a:srgbClr val="000000"/>
                </a:solidFill>
                <a:ea typeface="標楷體" panose="03000509000000000000" pitchFamily="65" charset="-120"/>
              </a:rPr>
              <a:t>2013.11.21  </a:t>
            </a:r>
            <a:r>
              <a:rPr lang="zh-TW" altLang="en-US" sz="2200" dirty="0" smtClean="0">
                <a:ea typeface="標楷體" panose="03000509000000000000" pitchFamily="65" charset="-120"/>
              </a:rPr>
              <a:t>中央銀行</a:t>
            </a:r>
            <a:r>
              <a:rPr lang="zh-TW" altLang="en-US" sz="2200" dirty="0">
                <a:ea typeface="標楷體" panose="03000509000000000000" pitchFamily="65" charset="-120"/>
              </a:rPr>
              <a:t>總裁彭</a:t>
            </a:r>
            <a:r>
              <a:rPr lang="zh-TW" altLang="en-US" sz="2200" dirty="0" smtClean="0">
                <a:ea typeface="標楷體" panose="03000509000000000000" pitchFamily="65" charset="-120"/>
              </a:rPr>
              <a:t>淮南</a:t>
            </a:r>
            <a:r>
              <a:rPr lang="en-US" altLang="zh-TW" sz="2200" dirty="0" smtClean="0">
                <a:ea typeface="標楷體" panose="03000509000000000000" pitchFamily="65" charset="-120"/>
              </a:rPr>
              <a:t>︰</a:t>
            </a:r>
            <a:r>
              <a:rPr lang="zh-TW" altLang="en-US" sz="2200" dirty="0" smtClean="0">
                <a:ea typeface="標楷體" panose="03000509000000000000" pitchFamily="65" charset="-120"/>
              </a:rPr>
              <a:t>比</a:t>
            </a:r>
            <a:r>
              <a:rPr lang="zh-TW" altLang="en-US" sz="2200" dirty="0">
                <a:ea typeface="標楷體" panose="03000509000000000000" pitchFamily="65" charset="-120"/>
              </a:rPr>
              <a:t>特幣</a:t>
            </a:r>
            <a:r>
              <a:rPr lang="zh-TW" altLang="en-US" sz="2200" dirty="0" smtClean="0">
                <a:ea typeface="標楷體" panose="03000509000000000000" pitchFamily="65" charset="-120"/>
              </a:rPr>
              <a:t>可視為一種</a:t>
            </a:r>
            <a:r>
              <a:rPr lang="zh-TW" altLang="en-US" sz="2200" dirty="0">
                <a:ea typeface="標楷體" panose="03000509000000000000" pitchFamily="65" charset="-120"/>
              </a:rPr>
              <a:t>貴金屬</a:t>
            </a:r>
            <a:endParaRPr lang="en-US" altLang="zh-TW" sz="2200" dirty="0" smtClean="0">
              <a:ea typeface="標楷體" panose="03000509000000000000" pitchFamily="65" charset="-12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sz="2200" dirty="0" smtClean="0">
                <a:ea typeface="標楷體" panose="03000509000000000000" pitchFamily="65" charset="-120"/>
              </a:rPr>
              <a:t>2013.12.</a:t>
            </a:r>
            <a:r>
              <a:rPr lang="zh-TW" altLang="en-US" sz="2200" dirty="0" smtClean="0">
                <a:ea typeface="標楷體" panose="03000509000000000000" pitchFamily="65" charset="-120"/>
              </a:rPr>
              <a:t> </a:t>
            </a:r>
            <a:r>
              <a:rPr lang="en-US" altLang="zh-TW" sz="2200" dirty="0" smtClean="0">
                <a:ea typeface="標楷體" panose="03000509000000000000" pitchFamily="65" charset="-120"/>
              </a:rPr>
              <a:t>5   </a:t>
            </a:r>
            <a:r>
              <a:rPr lang="zh-TW" altLang="en-US" sz="2000" dirty="0" smtClean="0">
                <a:ea typeface="標楷體" panose="03000509000000000000" pitchFamily="65" charset="-120"/>
              </a:rPr>
              <a:t>中國人民銀行發表</a:t>
            </a:r>
            <a:r>
              <a:rPr lang="zh-TW" altLang="en-US" sz="2000" dirty="0">
                <a:ea typeface="標楷體" panose="03000509000000000000" pitchFamily="65" charset="-120"/>
              </a:rPr>
              <a:t>聲明，要求各金融機構和支付機構</a:t>
            </a:r>
            <a:r>
              <a:rPr lang="zh-TW" altLang="en-US" sz="2000" dirty="0" smtClean="0">
                <a:ea typeface="標楷體" panose="03000509000000000000" pitchFamily="65" charset="-120"/>
              </a:rPr>
              <a:t>不得 </a:t>
            </a:r>
            <a:endParaRPr lang="en-US" altLang="zh-TW" sz="2000" dirty="0" smtClean="0">
              <a:ea typeface="標楷體" panose="03000509000000000000" pitchFamily="65" charset="-120"/>
            </a:endParaRP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zh-TW" altLang="en-US" sz="2000" dirty="0" smtClean="0">
                <a:ea typeface="標楷體" panose="03000509000000000000" pitchFamily="65" charset="-120"/>
              </a:rPr>
              <a:t>        以</a:t>
            </a:r>
            <a:r>
              <a:rPr lang="zh-TW" altLang="en-US" sz="2000" dirty="0">
                <a:ea typeface="標楷體" panose="03000509000000000000" pitchFamily="65" charset="-120"/>
              </a:rPr>
              <a:t>比特幣為</a:t>
            </a:r>
            <a:r>
              <a:rPr lang="zh-TW" altLang="en-US" sz="2000" dirty="0" smtClean="0">
                <a:ea typeface="標楷體" panose="03000509000000000000" pitchFamily="65" charset="-120"/>
              </a:rPr>
              <a:t>產品</a:t>
            </a:r>
            <a:r>
              <a:rPr lang="zh-TW" altLang="en-US" sz="2000" dirty="0">
                <a:ea typeface="標楷體" panose="03000509000000000000" pitchFamily="65" charset="-120"/>
              </a:rPr>
              <a:t>定價，不得直接或間接為客戶</a:t>
            </a:r>
            <a:r>
              <a:rPr lang="zh-TW" altLang="en-US" sz="2000" dirty="0" smtClean="0">
                <a:ea typeface="標楷體" panose="03000509000000000000" pitchFamily="65" charset="-120"/>
              </a:rPr>
              <a:t>提供與比</a:t>
            </a:r>
            <a:r>
              <a:rPr lang="zh-TW" altLang="en-US" sz="2000" dirty="0">
                <a:ea typeface="標楷體" panose="03000509000000000000" pitchFamily="65" charset="-120"/>
              </a:rPr>
              <a:t>特</a:t>
            </a:r>
            <a:r>
              <a:rPr lang="zh-TW" altLang="en-US" sz="2000" dirty="0" smtClean="0">
                <a:ea typeface="標楷體" panose="03000509000000000000" pitchFamily="65" charset="-120"/>
              </a:rPr>
              <a:t>幣相關服務</a:t>
            </a:r>
            <a:endParaRPr lang="zh-TW" altLang="en-US" sz="2000" dirty="0"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5B7A0-55C5-4B84-AE24-9A77408AE814}" type="slidenum">
              <a:rPr lang="en-US" altLang="zh-TW" smtClean="0">
                <a:solidFill>
                  <a:srgbClr val="000000"/>
                </a:solidFill>
              </a:rPr>
              <a:pPr/>
              <a:t>77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7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352D9-EE06-4EFB-AD82-75156C404EB3}" type="slidenum">
              <a:rPr lang="en-US" altLang="zh-TW" smtClean="0">
                <a:solidFill>
                  <a:srgbClr val="000000"/>
                </a:solidFill>
              </a:rPr>
              <a:pPr/>
              <a:t>78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027" name="Picture 3" descr="C:\Users\Jimmy\Pictures\圖片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19" y="1"/>
            <a:ext cx="9166820" cy="687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圓角矩形 2"/>
          <p:cNvSpPr/>
          <p:nvPr/>
        </p:nvSpPr>
        <p:spPr>
          <a:xfrm>
            <a:off x="3419872" y="6480720"/>
            <a:ext cx="4824536" cy="33265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zh-TW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39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79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9" t="24183" r="57492" b="6471"/>
          <a:stretch/>
        </p:blipFill>
        <p:spPr bwMode="auto">
          <a:xfrm>
            <a:off x="178901" y="168635"/>
            <a:ext cx="8784189" cy="6277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3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800" b="1" dirty="0" smtClean="0"/>
              <a:t>金融科技</a:t>
            </a:r>
            <a:endParaRPr lang="zh-TW" altLang="en-US" sz="3800" b="1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密碼</a:t>
            </a: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元件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運作</a:t>
            </a: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原理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重點新聞</a:t>
            </a:r>
            <a:endParaRPr lang="zh-TW" altLang="en-US" sz="3600" dirty="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應用</a:t>
            </a: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與</a:t>
            </a: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演進</a:t>
            </a:r>
            <a:endParaRPr lang="zh-TW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80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92"/>
          <a:stretch/>
        </p:blipFill>
        <p:spPr bwMode="auto">
          <a:xfrm>
            <a:off x="331523" y="404664"/>
            <a:ext cx="833232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3"/>
            <a:ext cx="8615932" cy="142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73723"/>
            <a:ext cx="8424936" cy="129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472290"/>
            <a:ext cx="8496944" cy="205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97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81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" r="1320"/>
          <a:stretch/>
        </p:blipFill>
        <p:spPr bwMode="auto">
          <a:xfrm>
            <a:off x="161924" y="2132908"/>
            <a:ext cx="8874572" cy="417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5" y="299677"/>
            <a:ext cx="8597488" cy="161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611587" y="6453336"/>
            <a:ext cx="793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smtClean="0">
                <a:hlinkClick r:id="rId4"/>
              </a:rPr>
              <a:t>www.cryptocoinsnews.com/satoshi-nakamoto-not-eligible-nobel-prize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667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82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1"/>
          <a:stretch/>
        </p:blipFill>
        <p:spPr bwMode="auto">
          <a:xfrm>
            <a:off x="467544" y="116633"/>
            <a:ext cx="8136904" cy="63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2411760" y="6453336"/>
            <a:ext cx="42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http://www.ithome.com.tw/news/105677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392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/>
          <a:stretch/>
        </p:blipFill>
        <p:spPr bwMode="auto">
          <a:xfrm>
            <a:off x="410717" y="3632451"/>
            <a:ext cx="8409755" cy="3099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83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/>
          <a:stretch/>
        </p:blipFill>
        <p:spPr bwMode="auto">
          <a:xfrm>
            <a:off x="410717" y="131037"/>
            <a:ext cx="8409755" cy="344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779912" y="3115269"/>
            <a:ext cx="42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4"/>
              </a:rPr>
              <a:t>http://</a:t>
            </a:r>
            <a:r>
              <a:rPr lang="en-US" altLang="zh-TW" dirty="0" smtClean="0">
                <a:hlinkClick r:id="rId4"/>
              </a:rPr>
              <a:t>www.ithome.com.tw/news/105687</a:t>
            </a:r>
            <a:endParaRPr lang="en-US" altLang="zh-TW" dirty="0"/>
          </a:p>
        </p:txBody>
      </p:sp>
      <p:sp>
        <p:nvSpPr>
          <p:cNvPr id="5" name="文字方塊 4"/>
          <p:cNvSpPr txBox="1"/>
          <p:nvPr/>
        </p:nvSpPr>
        <p:spPr>
          <a:xfrm>
            <a:off x="3779912" y="6372036"/>
            <a:ext cx="42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http://www.ithome.com.tw/news/105769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8348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84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3" name="Picture 5" descr="C:\Users\Jimmy\Pictures\Block 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" y="320444"/>
            <a:ext cx="9143999" cy="626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85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668"/>
            <a:ext cx="8784976" cy="6797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74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金融科技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 smtClean="0">
                <a:solidFill>
                  <a:schemeClr val="bg1">
                    <a:lumMod val="50000"/>
                  </a:schemeClr>
                </a:solidFill>
              </a:rPr>
              <a:t>密碼</a:t>
            </a: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元件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運作原理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600" dirty="0">
                <a:solidFill>
                  <a:schemeClr val="bg1">
                    <a:lumMod val="50000"/>
                  </a:schemeClr>
                </a:solidFill>
              </a:rPr>
              <a:t>重點新聞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3800" b="1" dirty="0" smtClean="0"/>
              <a:t>應用</a:t>
            </a:r>
            <a:r>
              <a:rPr lang="zh-TW" altLang="en-US" sz="3800" b="1" dirty="0"/>
              <a:t>與演進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3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區塊鏈特色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TW" altLang="en-US" sz="3200" dirty="0" smtClean="0">
                <a:latin typeface="+mn-lt"/>
              </a:rPr>
              <a:t>去中心化 </a:t>
            </a:r>
            <a:r>
              <a:rPr lang="en-US" altLang="zh-TW" sz="3200" dirty="0" smtClean="0">
                <a:latin typeface="+mn-lt"/>
              </a:rPr>
              <a:t>(decentralized)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TW" altLang="en-US" sz="3200" dirty="0">
                <a:latin typeface="+mn-lt"/>
              </a:rPr>
              <a:t>共同</a:t>
            </a:r>
            <a:r>
              <a:rPr lang="zh-TW" altLang="en-US" sz="3200" dirty="0" smtClean="0">
                <a:latin typeface="+mn-lt"/>
              </a:rPr>
              <a:t>維護公開帳本 </a:t>
            </a:r>
            <a:r>
              <a:rPr lang="en-US" altLang="zh-TW" sz="3200" dirty="0" smtClean="0">
                <a:latin typeface="+mn-lt"/>
              </a:rPr>
              <a:t>(public ledger)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TW" altLang="en-US" sz="3200" dirty="0" smtClean="0">
                <a:latin typeface="+mn-lt"/>
              </a:rPr>
              <a:t>防止抹滅或竄改 </a:t>
            </a:r>
            <a:r>
              <a:rPr lang="en-US" altLang="zh-TW" sz="3200" dirty="0" smtClean="0">
                <a:latin typeface="+mn-lt"/>
              </a:rPr>
              <a:t>(tamper resistant)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TW" altLang="en-US" sz="3200" dirty="0">
                <a:latin typeface="+mn-lt"/>
              </a:rPr>
              <a:t>具備時</a:t>
            </a:r>
            <a:r>
              <a:rPr lang="zh-TW" altLang="en-US" sz="3200" dirty="0" smtClean="0">
                <a:latin typeface="+mn-lt"/>
              </a:rPr>
              <a:t>戳 </a:t>
            </a:r>
            <a:r>
              <a:rPr lang="en-US" altLang="zh-TW" sz="3200" dirty="0" smtClean="0">
                <a:latin typeface="+mn-lt"/>
              </a:rPr>
              <a:t>(timestamps)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TW" altLang="en-US" sz="3200" dirty="0" smtClean="0">
                <a:latin typeface="+mn-lt"/>
              </a:rPr>
              <a:t>自動解決交易衝突 </a:t>
            </a:r>
            <a:r>
              <a:rPr lang="en-US" altLang="zh-TW" sz="3200" dirty="0" smtClean="0">
                <a:latin typeface="+mn-lt"/>
              </a:rPr>
              <a:t>(conflict resolution)</a:t>
            </a:r>
            <a:endParaRPr lang="zh-TW" altLang="en-US" sz="3200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87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59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區塊鏈應用領域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>
              <a:buClr>
                <a:srgbClr val="330066"/>
              </a:buClr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</a:rPr>
              <a:t>銀行</a:t>
            </a:r>
            <a:endParaRPr lang="en-US" altLang="zh-TW" sz="3000" dirty="0">
              <a:solidFill>
                <a:srgbClr val="000000"/>
              </a:solidFill>
              <a:latin typeface="標楷體" panose="03000509000000000000" pitchFamily="65" charset="-120"/>
            </a:endParaRPr>
          </a:p>
          <a:p>
            <a:pPr lvl="0">
              <a:buClr>
                <a:srgbClr val="330066"/>
              </a:buClr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</a:rPr>
              <a:t>支付與轉帳</a:t>
            </a:r>
            <a:endParaRPr lang="en-US" altLang="zh-TW" sz="3000" dirty="0">
              <a:solidFill>
                <a:srgbClr val="000000"/>
              </a:solidFill>
              <a:latin typeface="標楷體" panose="03000509000000000000" pitchFamily="65" charset="-120"/>
            </a:endParaRPr>
          </a:p>
          <a:p>
            <a:pPr lvl="0">
              <a:buClr>
                <a:srgbClr val="330066"/>
              </a:buClr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</a:rPr>
              <a:t>網路安全</a:t>
            </a:r>
            <a:endParaRPr lang="en-US" altLang="zh-TW" sz="3000" dirty="0">
              <a:solidFill>
                <a:srgbClr val="000000"/>
              </a:solidFill>
              <a:latin typeface="標楷體" panose="03000509000000000000" pitchFamily="65" charset="-120"/>
            </a:endParaRPr>
          </a:p>
          <a:p>
            <a:pPr lvl="0">
              <a:buClr>
                <a:srgbClr val="330066"/>
              </a:buClr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</a:rPr>
              <a:t>學術驗證</a:t>
            </a:r>
            <a:endParaRPr lang="en-US" altLang="zh-TW" sz="3000" dirty="0">
              <a:solidFill>
                <a:srgbClr val="000000"/>
              </a:solidFill>
              <a:latin typeface="標楷體" panose="03000509000000000000" pitchFamily="65" charset="-120"/>
            </a:endParaRPr>
          </a:p>
          <a:p>
            <a:pPr lvl="0">
              <a:buClr>
                <a:srgbClr val="330066"/>
              </a:buClr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</a:rPr>
              <a:t>投票</a:t>
            </a:r>
            <a:endParaRPr lang="en-US" altLang="zh-TW" sz="3000" dirty="0">
              <a:solidFill>
                <a:srgbClr val="000000"/>
              </a:solidFill>
              <a:latin typeface="標楷體" panose="03000509000000000000" pitchFamily="65" charset="-120"/>
            </a:endParaRPr>
          </a:p>
          <a:p>
            <a:pPr lvl="0">
              <a:buClr>
                <a:srgbClr val="330066"/>
              </a:buClr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</a:rPr>
              <a:t>汽車租賃與銷售</a:t>
            </a:r>
            <a:endParaRPr lang="en-US" altLang="zh-TW" sz="3000" dirty="0">
              <a:solidFill>
                <a:srgbClr val="000000"/>
              </a:solidFill>
              <a:latin typeface="標楷體" panose="03000509000000000000" pitchFamily="65" charset="-120"/>
            </a:endParaRPr>
          </a:p>
          <a:p>
            <a:pPr lvl="0">
              <a:buClr>
                <a:srgbClr val="330066"/>
              </a:buClr>
            </a:pPr>
            <a:r>
              <a:rPr lang="zh-TW" altLang="en-US" sz="3000" dirty="0">
                <a:solidFill>
                  <a:srgbClr val="000000"/>
                </a:solidFill>
                <a:latin typeface="標楷體" panose="03000509000000000000" pitchFamily="65" charset="-120"/>
              </a:rPr>
              <a:t>物聯網</a:t>
            </a:r>
            <a:endParaRPr lang="en-US" altLang="zh-TW" sz="3000" dirty="0">
              <a:solidFill>
                <a:srgbClr val="000000"/>
              </a:solidFill>
              <a:latin typeface="標楷體" panose="03000509000000000000" pitchFamily="65" charset="-120"/>
            </a:endParaRPr>
          </a:p>
          <a:p>
            <a:r>
              <a:rPr lang="zh-TW" altLang="en-US" dirty="0" smtClean="0"/>
              <a:t>智慧合約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sz="3000" dirty="0" smtClean="0"/>
              <a:t>分析與預測</a:t>
            </a:r>
            <a:endParaRPr lang="en-US" altLang="zh-TW" sz="3000" dirty="0" smtClean="0"/>
          </a:p>
          <a:p>
            <a:r>
              <a:rPr lang="zh-TW" altLang="en-US" sz="3000" dirty="0"/>
              <a:t>線上</a:t>
            </a:r>
            <a:r>
              <a:rPr lang="zh-TW" altLang="en-US" sz="3000" dirty="0" smtClean="0"/>
              <a:t>音樂</a:t>
            </a:r>
            <a:endParaRPr lang="en-US" altLang="zh-TW" sz="3000" dirty="0" smtClean="0"/>
          </a:p>
          <a:p>
            <a:r>
              <a:rPr lang="zh-TW" altLang="en-US" sz="3000" dirty="0"/>
              <a:t>出行</a:t>
            </a:r>
            <a:r>
              <a:rPr lang="zh-TW" altLang="en-US" sz="3000" dirty="0" smtClean="0"/>
              <a:t>共享</a:t>
            </a:r>
            <a:endParaRPr lang="en-US" altLang="zh-TW" sz="3000" dirty="0" smtClean="0"/>
          </a:p>
          <a:p>
            <a:r>
              <a:rPr lang="zh-TW" altLang="en-US" sz="3000" dirty="0"/>
              <a:t>證券</a:t>
            </a:r>
            <a:r>
              <a:rPr lang="zh-TW" altLang="en-US" sz="3000" dirty="0" smtClean="0"/>
              <a:t>交易</a:t>
            </a:r>
            <a:endParaRPr lang="en-US" altLang="zh-TW" sz="3000" dirty="0" smtClean="0"/>
          </a:p>
          <a:p>
            <a:r>
              <a:rPr lang="zh-TW" altLang="en-US" sz="3000" dirty="0" smtClean="0"/>
              <a:t>醫療</a:t>
            </a:r>
            <a:endParaRPr lang="en-US" altLang="zh-TW" sz="3000" dirty="0" smtClean="0"/>
          </a:p>
          <a:p>
            <a:r>
              <a:rPr lang="zh-TW" altLang="en-US" sz="3000" dirty="0" smtClean="0"/>
              <a:t>公證</a:t>
            </a:r>
            <a:endParaRPr lang="en-US" altLang="zh-TW" sz="3000" dirty="0" smtClean="0"/>
          </a:p>
          <a:p>
            <a:r>
              <a:rPr lang="en-US" altLang="zh-TW" sz="3000" dirty="0" smtClean="0"/>
              <a:t>…… </a:t>
            </a:r>
          </a:p>
          <a:p>
            <a:r>
              <a:rPr lang="en-US" altLang="zh-TW" sz="3000" dirty="0" smtClean="0"/>
              <a:t>(</a:t>
            </a:r>
            <a:r>
              <a:rPr lang="zh-TW" altLang="en-US" sz="3000" dirty="0" smtClean="0"/>
              <a:t>族繁不及備載</a:t>
            </a:r>
            <a:r>
              <a:rPr lang="en-US" altLang="zh-TW" sz="3000" dirty="0" smtClean="0"/>
              <a:t>)</a:t>
            </a:r>
            <a:endParaRPr lang="zh-TW" altLang="en-US" sz="30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2C8DFE-83C8-4740-94EA-E42BDF68A06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88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3568" y="6228659"/>
            <a:ext cx="5184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hlinkClick r:id="rId2"/>
              </a:rPr>
              <a:t>http://</a:t>
            </a:r>
            <a:r>
              <a:rPr lang="en-US" altLang="zh-TW" sz="1600" dirty="0" smtClean="0">
                <a:hlinkClick r:id="rId2"/>
              </a:rPr>
              <a:t>www.bnext.com.tw/ext_rss/view/id/1336998</a:t>
            </a:r>
            <a:endParaRPr lang="en-US" altLang="zh-TW" sz="1600" dirty="0" smtClean="0"/>
          </a:p>
          <a:p>
            <a:r>
              <a:rPr lang="en-US" altLang="zh-TW" sz="1600" dirty="0">
                <a:hlinkClick r:id="rId3"/>
              </a:rPr>
              <a:t>http://tech.gmw.cn/2016-02/16/content_18893346.htm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112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Sidechain</a:t>
            </a:r>
            <a:r>
              <a:rPr lang="zh-TW" altLang="en-US" dirty="0" smtClean="0"/>
              <a:t> 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側鏈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89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Picture 2" descr="https://www.cryptocoinsnews.com/wp-content/uploads/2014/10/bitcoin-sidechains-800-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778469"/>
            <a:ext cx="8629652" cy="431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726465" y="6165304"/>
            <a:ext cx="3697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800" dirty="0" smtClean="0">
                <a:solidFill>
                  <a:prstClr val="black"/>
                </a:solidFill>
                <a:latin typeface="Calibri" panose="020F0502020204030204"/>
                <a:ea typeface="新細明體"/>
              </a:rPr>
              <a:t>Two-way Peg: </a:t>
            </a:r>
            <a:r>
              <a:rPr kumimoji="0" lang="zh-TW" altLang="en-US" sz="28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雙向錨定</a:t>
            </a:r>
            <a:endParaRPr kumimoji="0" lang="zh-TW" altLang="en-US" sz="28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485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金融科技 </a:t>
            </a:r>
            <a:r>
              <a:rPr lang="en-US" altLang="zh-TW" dirty="0" err="1" smtClean="0">
                <a:latin typeface="+mn-lt"/>
              </a:rPr>
              <a:t>FinTech</a:t>
            </a:r>
            <a:endParaRPr lang="zh-TW" altLang="en-US" dirty="0">
              <a:latin typeface="+mn-lt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457200" y="1719276"/>
            <a:ext cx="8363272" cy="4411663"/>
          </a:xfrm>
        </p:spPr>
        <p:txBody>
          <a:bodyPr/>
          <a:lstStyle/>
          <a:p>
            <a:pPr marL="228600" lvl="0" indent="-228600" eaLnBrk="1" fontAlgn="auto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TW" b="1" kern="1200" dirty="0" err="1" smtClean="0">
                <a:solidFill>
                  <a:prstClr val="black"/>
                </a:solidFill>
                <a:latin typeface="+mn-lt"/>
                <a:ea typeface="新細明體"/>
              </a:rPr>
              <a:t>FinTech</a:t>
            </a:r>
            <a:r>
              <a:rPr kumimoji="0" lang="en-US" altLang="zh-TW" kern="1200" dirty="0" smtClean="0">
                <a:solidFill>
                  <a:prstClr val="black"/>
                </a:solidFill>
                <a:latin typeface="+mn-lt"/>
                <a:ea typeface="新細明體"/>
              </a:rPr>
              <a:t> </a:t>
            </a:r>
            <a:r>
              <a:rPr kumimoji="0" lang="en-US" altLang="zh-TW" sz="2200" kern="1200" dirty="0" smtClean="0">
                <a:solidFill>
                  <a:prstClr val="black"/>
                </a:solidFill>
                <a:latin typeface="+mn-lt"/>
                <a:ea typeface="新細明體"/>
              </a:rPr>
              <a:t>(Financial Technology)</a:t>
            </a:r>
            <a:r>
              <a:rPr kumimoji="0" lang="zh-TW" altLang="en-US" kern="1200" dirty="0" smtClean="0">
                <a:solidFill>
                  <a:prstClr val="black"/>
                </a:solidFill>
                <a:latin typeface="+mn-lt"/>
                <a:ea typeface="新細明體"/>
              </a:rPr>
              <a:t> </a:t>
            </a:r>
            <a:r>
              <a:rPr kumimoji="0" lang="en-US" altLang="zh-TW" kern="1200" dirty="0" smtClean="0">
                <a:solidFill>
                  <a:prstClr val="black"/>
                </a:solidFill>
                <a:latin typeface="+mn-lt"/>
                <a:ea typeface="新細明體"/>
              </a:rPr>
              <a:t>is a buzzword today</a:t>
            </a:r>
          </a:p>
          <a:p>
            <a:pPr marL="228600" lvl="0" indent="-228600" eaLnBrk="1" fontAlgn="auto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TW" b="1" kern="1200" dirty="0" err="1" smtClean="0">
                <a:solidFill>
                  <a:prstClr val="black"/>
                </a:solidFill>
                <a:latin typeface="+mn-lt"/>
                <a:ea typeface="新細明體"/>
              </a:rPr>
              <a:t>FinTech</a:t>
            </a:r>
            <a:r>
              <a:rPr kumimoji="0" lang="en-US" altLang="zh-TW" kern="1200" dirty="0" smtClean="0">
                <a:solidFill>
                  <a:prstClr val="black"/>
                </a:solidFill>
                <a:latin typeface="+mn-lt"/>
                <a:ea typeface="新細明體"/>
              </a:rPr>
              <a:t> </a:t>
            </a:r>
            <a:r>
              <a:rPr kumimoji="0" lang="en-US" altLang="zh-TW" kern="1200" dirty="0">
                <a:solidFill>
                  <a:prstClr val="black"/>
                </a:solidFill>
                <a:latin typeface="+mn-lt"/>
                <a:ea typeface="新細明體"/>
              </a:rPr>
              <a:t>is an economic industry composed of companies that use technology to make </a:t>
            </a:r>
            <a:r>
              <a:rPr kumimoji="0" lang="en-US" altLang="zh-TW" b="1" kern="1200" dirty="0">
                <a:solidFill>
                  <a:prstClr val="black"/>
                </a:solidFill>
                <a:latin typeface="+mn-lt"/>
                <a:ea typeface="新細明體"/>
              </a:rPr>
              <a:t>financial services </a:t>
            </a:r>
            <a:r>
              <a:rPr kumimoji="0" lang="en-US" altLang="zh-TW" kern="1200" dirty="0">
                <a:solidFill>
                  <a:prstClr val="black"/>
                </a:solidFill>
                <a:latin typeface="+mn-lt"/>
                <a:ea typeface="新細明體"/>
              </a:rPr>
              <a:t>more </a:t>
            </a:r>
            <a:r>
              <a:rPr kumimoji="0" lang="en-US" altLang="zh-TW" b="1" kern="1200" dirty="0">
                <a:solidFill>
                  <a:prstClr val="black"/>
                </a:solidFill>
                <a:latin typeface="+mn-lt"/>
                <a:ea typeface="新細明體"/>
              </a:rPr>
              <a:t>efficient</a:t>
            </a:r>
          </a:p>
          <a:p>
            <a:pPr marL="228600" lvl="0" indent="-228600" eaLnBrk="1" fontAlgn="auto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TW" b="1" kern="1200" dirty="0" err="1" smtClean="0">
                <a:solidFill>
                  <a:prstClr val="black"/>
                </a:solidFill>
                <a:latin typeface="+mn-lt"/>
                <a:ea typeface="新細明體"/>
              </a:rPr>
              <a:t>FinTech</a:t>
            </a:r>
            <a:r>
              <a:rPr kumimoji="0" lang="en-US" altLang="zh-TW" kern="1200" dirty="0" smtClean="0">
                <a:solidFill>
                  <a:prstClr val="black"/>
                </a:solidFill>
                <a:latin typeface="+mn-lt"/>
                <a:ea typeface="新細明體"/>
              </a:rPr>
              <a:t> </a:t>
            </a:r>
            <a:r>
              <a:rPr kumimoji="0" lang="en-US" altLang="zh-TW" kern="1200" dirty="0">
                <a:solidFill>
                  <a:prstClr val="black"/>
                </a:solidFill>
                <a:latin typeface="+mn-lt"/>
                <a:ea typeface="新細明體"/>
              </a:rPr>
              <a:t>companies are generally </a:t>
            </a:r>
            <a:r>
              <a:rPr kumimoji="0" lang="en-US" altLang="zh-TW" kern="1200" dirty="0" smtClean="0">
                <a:solidFill>
                  <a:prstClr val="black"/>
                </a:solidFill>
                <a:latin typeface="+mn-lt"/>
                <a:ea typeface="新細明體"/>
              </a:rPr>
              <a:t>startups founded </a:t>
            </a:r>
            <a:r>
              <a:rPr kumimoji="0" lang="en-US" altLang="zh-TW" kern="1200" dirty="0">
                <a:solidFill>
                  <a:prstClr val="black"/>
                </a:solidFill>
                <a:latin typeface="+mn-lt"/>
                <a:ea typeface="新細明體"/>
              </a:rPr>
              <a:t>with the purpose of disrupting incumbent financial systems and corporations that rely less on </a:t>
            </a:r>
            <a:r>
              <a:rPr kumimoji="0" lang="en-US" altLang="zh-TW" b="1" kern="1200" dirty="0">
                <a:solidFill>
                  <a:prstClr val="black"/>
                </a:solidFill>
                <a:latin typeface="+mn-lt"/>
                <a:ea typeface="新細明體"/>
              </a:rPr>
              <a:t>software</a:t>
            </a:r>
            <a:endParaRPr kumimoji="0" lang="zh-TW" altLang="en-US" b="1" kern="1200" dirty="0">
              <a:solidFill>
                <a:prstClr val="black"/>
              </a:solidFill>
              <a:latin typeface="+mn-lt"/>
              <a:ea typeface="新細明體"/>
            </a:endParaRPr>
          </a:p>
          <a:p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99631" y="6228020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https://en.wikipedia.org/wiki/Financial_technology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377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"/>
          <a:stretch/>
        </p:blipFill>
        <p:spPr bwMode="auto">
          <a:xfrm>
            <a:off x="523819" y="1700808"/>
            <a:ext cx="8224653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30066"/>
                </a:solidFill>
              </a:rPr>
              <a:t>區塊鏈分類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90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30066"/>
                </a:solidFill>
              </a:rPr>
              <a:t>區塊鏈分類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91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" r="-1"/>
          <a:stretch/>
        </p:blipFill>
        <p:spPr bwMode="auto">
          <a:xfrm>
            <a:off x="546987" y="1772819"/>
            <a:ext cx="8201499" cy="291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10938" y="6021288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金融科技發展策略白皮書  </a:t>
            </a:r>
            <a:r>
              <a:rPr lang="en-US" altLang="zh-TW" dirty="0" smtClean="0">
                <a:solidFill>
                  <a:srgbClr val="000000"/>
                </a:solidFill>
              </a:rPr>
              <a:t>p.94 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6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區塊鏈分類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92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2874"/>
            <a:ext cx="8783032" cy="4396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10938" y="6372036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金融科技發展策略白皮書  </a:t>
            </a:r>
            <a:r>
              <a:rPr lang="en-US" altLang="zh-TW" dirty="0" smtClean="0"/>
              <a:t>p.94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372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solidFill>
                  <a:srgbClr val="33006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區塊鏈分類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8351B-EA09-421D-A2CF-F5146384473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93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78" y="1628803"/>
            <a:ext cx="7703538" cy="5104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1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solidFill>
                  <a:srgbClr val="330066"/>
                </a:solidFill>
                <a:latin typeface="Arial"/>
              </a:rPr>
              <a:t>Ethereum</a:t>
            </a:r>
            <a:r>
              <a:rPr lang="en-US" altLang="zh-TW" dirty="0">
                <a:solidFill>
                  <a:srgbClr val="330066"/>
                </a:solidFill>
                <a:latin typeface="Arial"/>
              </a:rPr>
              <a:t>  </a:t>
            </a:r>
            <a:r>
              <a:rPr lang="zh-TW" altLang="en-US" dirty="0" smtClean="0">
                <a:solidFill>
                  <a:srgbClr val="330066"/>
                </a:solidFill>
                <a:latin typeface="Arial"/>
              </a:rPr>
              <a:t>以太坊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5554960" cy="4411663"/>
          </a:xfrm>
        </p:spPr>
        <p:txBody>
          <a:bodyPr/>
          <a:lstStyle/>
          <a:p>
            <a:r>
              <a:rPr lang="en-US" altLang="zh-TW" sz="2800" dirty="0" err="1">
                <a:latin typeface="Arial" panose="020B0604020202020204" pitchFamily="34" charset="0"/>
                <a:cs typeface="Arial" panose="020B0604020202020204" pitchFamily="34" charset="0"/>
              </a:rPr>
              <a:t>Ethereum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is a public </a:t>
            </a:r>
            <a:r>
              <a:rPr lang="en-US" altLang="zh-TW" sz="2800" dirty="0" err="1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 platform with programmable transaction functionality</a:t>
            </a: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It provides a decentralized virtual machine that can execute peer-to-peer contracts using a crypto asset called Ether (unofficial code ETH)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94</a:t>
            </a:fld>
            <a:endParaRPr lang="en-US" altLang="zh-TW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9"/>
          <a:stretch/>
        </p:blipFill>
        <p:spPr bwMode="auto">
          <a:xfrm>
            <a:off x="6084192" y="1844852"/>
            <a:ext cx="2741045" cy="3934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022216" y="5867980"/>
            <a:ext cx="2800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www.ethereum.org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424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+mn-lt"/>
              </a:rPr>
              <a:t>Vitalik</a:t>
            </a:r>
            <a:r>
              <a:rPr lang="en-US" altLang="zh-TW" dirty="0">
                <a:latin typeface="+mn-lt"/>
              </a:rPr>
              <a:t> </a:t>
            </a:r>
            <a:r>
              <a:rPr lang="en-US" altLang="zh-TW" dirty="0" err="1" smtClean="0">
                <a:latin typeface="+mn-lt"/>
              </a:rPr>
              <a:t>Buterin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19276"/>
            <a:ext cx="8363272" cy="4411663"/>
          </a:xfrm>
        </p:spPr>
        <p:txBody>
          <a:bodyPr/>
          <a:lstStyle/>
          <a:p>
            <a:r>
              <a:rPr lang="en-US" altLang="zh-TW" sz="2800" dirty="0" err="1">
                <a:latin typeface="+mn-lt"/>
              </a:rPr>
              <a:t>Ethereum</a:t>
            </a:r>
            <a:r>
              <a:rPr lang="en-US" altLang="zh-TW" sz="2800" dirty="0">
                <a:latin typeface="+mn-lt"/>
              </a:rPr>
              <a:t> was initially proposed by </a:t>
            </a:r>
            <a:r>
              <a:rPr lang="en-US" altLang="zh-TW" sz="2800" dirty="0" err="1">
                <a:latin typeface="+mn-lt"/>
              </a:rPr>
              <a:t>Vitalik</a:t>
            </a:r>
            <a:r>
              <a:rPr lang="en-US" altLang="zh-TW" sz="2800" dirty="0">
                <a:latin typeface="+mn-lt"/>
              </a:rPr>
              <a:t> </a:t>
            </a:r>
            <a:r>
              <a:rPr lang="en-US" altLang="zh-TW" sz="2800" dirty="0" err="1">
                <a:latin typeface="+mn-lt"/>
              </a:rPr>
              <a:t>Buterin</a:t>
            </a:r>
            <a:r>
              <a:rPr lang="en-US" altLang="zh-TW" sz="2800" dirty="0">
                <a:latin typeface="+mn-lt"/>
              </a:rPr>
              <a:t> in late 2013, and the genesis block, marking the live release of the </a:t>
            </a:r>
            <a:r>
              <a:rPr lang="en-US" altLang="zh-TW" sz="2800" dirty="0" err="1">
                <a:latin typeface="+mn-lt"/>
              </a:rPr>
              <a:t>Ethereum</a:t>
            </a:r>
            <a:r>
              <a:rPr lang="en-US" altLang="zh-TW" sz="2800" dirty="0">
                <a:latin typeface="+mn-lt"/>
              </a:rPr>
              <a:t> project, occurred on 30 July 2015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95</a:t>
            </a:fld>
            <a:endParaRPr lang="en-US" altLang="zh-TW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06" y="3645024"/>
            <a:ext cx="2618582" cy="295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635896" y="5930696"/>
            <a:ext cx="41044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0000"/>
                </a:solidFill>
              </a:rPr>
              <a:t>Image </a:t>
            </a:r>
            <a:r>
              <a:rPr lang="en-US" altLang="zh-TW" sz="1400" dirty="0" smtClean="0">
                <a:solidFill>
                  <a:srgbClr val="000000"/>
                </a:solidFill>
              </a:rPr>
              <a:t>Courtesy</a:t>
            </a:r>
            <a:r>
              <a:rPr lang="en-US" altLang="zh-TW" sz="1400" dirty="0"/>
              <a:t> </a:t>
            </a:r>
            <a:r>
              <a:rPr lang="en-US" altLang="zh-TW" sz="1400" dirty="0" smtClean="0">
                <a:hlinkClick r:id="rId3"/>
              </a:rPr>
              <a:t>http</a:t>
            </a:r>
            <a:r>
              <a:rPr lang="en-US" altLang="zh-TW" sz="1400" dirty="0">
                <a:hlinkClick r:id="rId3"/>
              </a:rPr>
              <a:t>://www.coinfox.info/news/video/5460-vitalik-buterin-o-blokchejne-i-nadezhnosti-ethereum-2</a:t>
            </a:r>
            <a:endParaRPr lang="zh-TW" altLang="en-US" sz="1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561754"/>
              </p:ext>
            </p:extLst>
          </p:nvPr>
        </p:nvGraphicFramePr>
        <p:xfrm>
          <a:off x="4536504" y="3591272"/>
          <a:ext cx="3707904" cy="239268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7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r>
                        <a:rPr lang="en-US" sz="1900" dirty="0">
                          <a:effectLst/>
                        </a:rPr>
                        <a:t>Born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effectLst/>
                        </a:rPr>
                        <a:t>January </a:t>
                      </a:r>
                      <a:r>
                        <a:rPr lang="en-US" sz="1900" dirty="0">
                          <a:effectLst/>
                        </a:rPr>
                        <a:t>31, </a:t>
                      </a:r>
                      <a:r>
                        <a:rPr lang="en-US" sz="1900" b="1" dirty="0" smtClean="0">
                          <a:solidFill>
                            <a:srgbClr val="0070C0"/>
                          </a:solidFill>
                          <a:effectLst/>
                        </a:rPr>
                        <a:t>1994</a:t>
                      </a:r>
                      <a:r>
                        <a:rPr lang="en-US" sz="1900" dirty="0">
                          <a:effectLst/>
                        </a:rPr>
                        <a:t/>
                      </a:r>
                      <a:br>
                        <a:rPr lang="en-US" sz="1900" dirty="0">
                          <a:effectLst/>
                        </a:rPr>
                      </a:br>
                      <a:r>
                        <a:rPr lang="en-US" sz="1900" dirty="0" smtClean="0">
                          <a:effectLst/>
                        </a:rPr>
                        <a:t>Moscow, Russia</a:t>
                      </a:r>
                      <a:endParaRPr lang="en-US" sz="19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>
                          <a:effectLst/>
                        </a:rPr>
                        <a:t>Residence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effectLst/>
                        </a:rPr>
                        <a:t>Switzerland</a:t>
                      </a:r>
                      <a:endParaRPr lang="en-US" sz="19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>
                          <a:effectLst/>
                        </a:rPr>
                        <a:t>Citizenship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>
                          <a:effectLst/>
                        </a:rPr>
                        <a:t>Russia, Canada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r>
                        <a:rPr lang="en-US" sz="1900">
                          <a:effectLst/>
                        </a:rPr>
                        <a:t>Fields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effectLst/>
                        </a:rPr>
                        <a:t>Digital contracts, Digital currencies, Game </a:t>
                      </a:r>
                      <a:r>
                        <a:rPr lang="en-US" sz="1900" dirty="0" smtClean="0">
                          <a:effectLst/>
                        </a:rPr>
                        <a:t>theory</a:t>
                      </a:r>
                      <a:endParaRPr lang="en-US" sz="19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86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Smart Contract </a:t>
            </a:r>
            <a:r>
              <a:rPr lang="zh-TW" altLang="en-US" dirty="0" smtClean="0">
                <a:latin typeface="+mn-lt"/>
              </a:rPr>
              <a:t>智慧合約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+mn-lt"/>
              </a:rPr>
              <a:t>“A computer program that directly controls digital assets”</a:t>
            </a:r>
          </a:p>
          <a:p>
            <a:pPr lvl="1">
              <a:spcAft>
                <a:spcPts val="600"/>
              </a:spcAft>
            </a:pPr>
            <a:r>
              <a:rPr lang="en-US" altLang="zh-TW" sz="2400" i="1" dirty="0" err="1" smtClean="0">
                <a:latin typeface="+mn-lt"/>
              </a:rPr>
              <a:t>Ethereum</a:t>
            </a:r>
            <a:r>
              <a:rPr lang="en-US" altLang="zh-TW" sz="2400" i="1" dirty="0" smtClean="0">
                <a:latin typeface="+mn-lt"/>
              </a:rPr>
              <a:t>: Platform Review</a:t>
            </a:r>
            <a:r>
              <a:rPr lang="en-US" altLang="zh-TW" sz="2400" dirty="0" smtClean="0">
                <a:latin typeface="+mn-lt"/>
              </a:rPr>
              <a:t> by </a:t>
            </a:r>
            <a:r>
              <a:rPr lang="en-US" altLang="zh-TW" sz="2400" dirty="0" err="1" smtClean="0">
                <a:latin typeface="+mn-lt"/>
              </a:rPr>
              <a:t>Vitalik</a:t>
            </a:r>
            <a:r>
              <a:rPr lang="en-US" altLang="zh-TW" sz="2400" dirty="0" smtClean="0">
                <a:latin typeface="+mn-lt"/>
              </a:rPr>
              <a:t> </a:t>
            </a:r>
            <a:r>
              <a:rPr lang="en-US" altLang="zh-TW" sz="2400" dirty="0" err="1" smtClean="0">
                <a:latin typeface="+mn-lt"/>
              </a:rPr>
              <a:t>Buterin</a:t>
            </a:r>
            <a:endParaRPr lang="en-US" altLang="zh-TW" sz="2400" dirty="0" smtClean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altLang="zh-TW" dirty="0" smtClean="0">
                <a:latin typeface="+mn-lt"/>
              </a:rPr>
              <a:t>Example</a:t>
            </a:r>
          </a:p>
          <a:p>
            <a:pPr lvl="1"/>
            <a:r>
              <a:rPr lang="en-US" altLang="zh-TW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if HAS_EVENT_X_HAPPENED() is true:</a:t>
            </a:r>
          </a:p>
          <a:p>
            <a:pPr marL="344487" lvl="1" indent="0">
              <a:buNone/>
            </a:pP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send(</a:t>
            </a:r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party_A</a:t>
            </a:r>
            <a:r>
              <a:rPr lang="en-US" altLang="zh-TW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1000)</a:t>
            </a:r>
          </a:p>
          <a:p>
            <a:pPr marL="344487" lvl="1" indent="0">
              <a:buNone/>
            </a:pPr>
            <a:r>
              <a:rPr lang="en-US" altLang="zh-TW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</a:t>
            </a:r>
            <a:r>
              <a:rPr lang="en-US" altLang="zh-TW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344487" lvl="1" indent="0">
              <a:buNone/>
            </a:pPr>
            <a:r>
              <a:rPr lang="en-US" altLang="zh-TW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send(</a:t>
            </a:r>
            <a:r>
              <a:rPr lang="en-US" altLang="zh-TW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party_B</a:t>
            </a:r>
            <a:r>
              <a:rPr lang="en-US" altLang="zh-TW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1000)</a:t>
            </a:r>
            <a:endParaRPr lang="zh-TW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5DB2A1-5CE9-4F51-9258-368C0A7536BF}" type="slidenum">
              <a:rPr lang="en-US" altLang="zh-TW" smtClean="0"/>
              <a:pPr>
                <a:defRPr/>
              </a:pPr>
              <a:t>96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559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97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1615"/>
            <a:ext cx="8928992" cy="5981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347864" y="6409453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hlinkClick r:id="rId3"/>
              </a:rPr>
              <a:t>https://etherchain.org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498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98</a:t>
            </a:fld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113737" y="6309320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coinmarketcap.com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600"/>
          <a:stretch/>
        </p:blipFill>
        <p:spPr>
          <a:xfrm>
            <a:off x="107503" y="620688"/>
            <a:ext cx="8933225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2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31740-2D55-47A7-A350-6C855C6B4950}" type="slidenum">
              <a:rPr lang="zh-TW" altLang="en-US" smtClean="0">
                <a:solidFill>
                  <a:prstClr val="black"/>
                </a:solidFill>
              </a:rPr>
              <a:pPr/>
              <a:t>99</a:t>
            </a:fld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4624"/>
            <a:ext cx="7848872" cy="67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6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6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8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9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Rambus PowerPoint Template 2015-2016">
  <a:themeElements>
    <a:clrScheme name="Rambus 2015-2016">
      <a:dk1>
        <a:sysClr val="windowText" lastClr="000000"/>
      </a:dk1>
      <a:lt1>
        <a:sysClr val="window" lastClr="FFFFFF"/>
      </a:lt1>
      <a:dk2>
        <a:srgbClr val="1D57CC"/>
      </a:dk2>
      <a:lt2>
        <a:srgbClr val="FFFFFF"/>
      </a:lt2>
      <a:accent1>
        <a:srgbClr val="1D57CC"/>
      </a:accent1>
      <a:accent2>
        <a:srgbClr val="1FC14F"/>
      </a:accent2>
      <a:accent3>
        <a:srgbClr val="00B5CC"/>
      </a:accent3>
      <a:accent4>
        <a:srgbClr val="F7A124"/>
      </a:accent4>
      <a:accent5>
        <a:srgbClr val="734BB2"/>
      </a:accent5>
      <a:accent6>
        <a:srgbClr val="FFD028"/>
      </a:accent6>
      <a:hlink>
        <a:srgbClr val="734BB2"/>
      </a:hlink>
      <a:folHlink>
        <a:srgbClr val="734BB2"/>
      </a:folHlink>
    </a:clrScheme>
    <a:fontScheme name="Rambus 2015-2016 Corporate Typeface - Slate">
      <a:majorFont>
        <a:latin typeface="Slate Std Bk"/>
        <a:ea typeface=""/>
        <a:cs typeface=""/>
      </a:majorFont>
      <a:minorFont>
        <a:latin typeface="Slate Std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1_Rambus PowerPoint Template 2015-2016">
  <a:themeElements>
    <a:clrScheme name="Rambus 2015-2016">
      <a:dk1>
        <a:sysClr val="windowText" lastClr="000000"/>
      </a:dk1>
      <a:lt1>
        <a:sysClr val="window" lastClr="FFFFFF"/>
      </a:lt1>
      <a:dk2>
        <a:srgbClr val="1D57CC"/>
      </a:dk2>
      <a:lt2>
        <a:srgbClr val="FFFFFF"/>
      </a:lt2>
      <a:accent1>
        <a:srgbClr val="1D57CC"/>
      </a:accent1>
      <a:accent2>
        <a:srgbClr val="1FC14F"/>
      </a:accent2>
      <a:accent3>
        <a:srgbClr val="00B5CC"/>
      </a:accent3>
      <a:accent4>
        <a:srgbClr val="F7A124"/>
      </a:accent4>
      <a:accent5>
        <a:srgbClr val="734BB2"/>
      </a:accent5>
      <a:accent6>
        <a:srgbClr val="FFD028"/>
      </a:accent6>
      <a:hlink>
        <a:srgbClr val="734BB2"/>
      </a:hlink>
      <a:folHlink>
        <a:srgbClr val="734BB2"/>
      </a:folHlink>
    </a:clrScheme>
    <a:fontScheme name="Rambus 2015-2016 Corporate Typeface - Slate">
      <a:majorFont>
        <a:latin typeface="Slate Std Bk"/>
        <a:ea typeface=""/>
        <a:cs typeface=""/>
      </a:majorFont>
      <a:minorFont>
        <a:latin typeface="Slate Std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9.xml><?xml version="1.0" encoding="utf-8"?>
<a:theme xmlns:a="http://schemas.openxmlformats.org/drawingml/2006/main" name="2_Rambus PowerPoint Template 2015-2016">
  <a:themeElements>
    <a:clrScheme name="Rambus 2015-2016">
      <a:dk1>
        <a:sysClr val="windowText" lastClr="000000"/>
      </a:dk1>
      <a:lt1>
        <a:sysClr val="window" lastClr="FFFFFF"/>
      </a:lt1>
      <a:dk2>
        <a:srgbClr val="1D57CC"/>
      </a:dk2>
      <a:lt2>
        <a:srgbClr val="FFFFFF"/>
      </a:lt2>
      <a:accent1>
        <a:srgbClr val="1D57CC"/>
      </a:accent1>
      <a:accent2>
        <a:srgbClr val="1FC14F"/>
      </a:accent2>
      <a:accent3>
        <a:srgbClr val="00B5CC"/>
      </a:accent3>
      <a:accent4>
        <a:srgbClr val="F7A124"/>
      </a:accent4>
      <a:accent5>
        <a:srgbClr val="734BB2"/>
      </a:accent5>
      <a:accent6>
        <a:srgbClr val="FFD028"/>
      </a:accent6>
      <a:hlink>
        <a:srgbClr val="734BB2"/>
      </a:hlink>
      <a:folHlink>
        <a:srgbClr val="734BB2"/>
      </a:folHlink>
    </a:clrScheme>
    <a:fontScheme name="Rambus 2015-2016 Corporate Typeface - Slate">
      <a:majorFont>
        <a:latin typeface="Slate Std Bk"/>
        <a:ea typeface=""/>
        <a:cs typeface=""/>
      </a:majorFont>
      <a:minorFont>
        <a:latin typeface="Slate Std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7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Rambus PowerPoint Template 2015-2016">
  <a:themeElements>
    <a:clrScheme name="Rambus 2015-2016">
      <a:dk1>
        <a:sysClr val="windowText" lastClr="000000"/>
      </a:dk1>
      <a:lt1>
        <a:sysClr val="window" lastClr="FFFFFF"/>
      </a:lt1>
      <a:dk2>
        <a:srgbClr val="1D57CC"/>
      </a:dk2>
      <a:lt2>
        <a:srgbClr val="FFFFFF"/>
      </a:lt2>
      <a:accent1>
        <a:srgbClr val="1D57CC"/>
      </a:accent1>
      <a:accent2>
        <a:srgbClr val="1FC14F"/>
      </a:accent2>
      <a:accent3>
        <a:srgbClr val="00B5CC"/>
      </a:accent3>
      <a:accent4>
        <a:srgbClr val="F7A124"/>
      </a:accent4>
      <a:accent5>
        <a:srgbClr val="734BB2"/>
      </a:accent5>
      <a:accent6>
        <a:srgbClr val="FFD028"/>
      </a:accent6>
      <a:hlink>
        <a:srgbClr val="734BB2"/>
      </a:hlink>
      <a:folHlink>
        <a:srgbClr val="734BB2"/>
      </a:folHlink>
    </a:clrScheme>
    <a:fontScheme name="Rambus 2015-2016 Corporate Typeface - Slate">
      <a:majorFont>
        <a:latin typeface="Slate Std Bk"/>
        <a:ea typeface=""/>
        <a:cs typeface=""/>
      </a:majorFont>
      <a:minorFont>
        <a:latin typeface="Slate Std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1.xml><?xml version="1.0" encoding="utf-8"?>
<a:theme xmlns:a="http://schemas.openxmlformats.org/drawingml/2006/main" name="4_Rambus PowerPoint Template 2015-2016">
  <a:themeElements>
    <a:clrScheme name="Rambus 2015-2016">
      <a:dk1>
        <a:sysClr val="windowText" lastClr="000000"/>
      </a:dk1>
      <a:lt1>
        <a:sysClr val="window" lastClr="FFFFFF"/>
      </a:lt1>
      <a:dk2>
        <a:srgbClr val="1D57CC"/>
      </a:dk2>
      <a:lt2>
        <a:srgbClr val="FFFFFF"/>
      </a:lt2>
      <a:accent1>
        <a:srgbClr val="1D57CC"/>
      </a:accent1>
      <a:accent2>
        <a:srgbClr val="1FC14F"/>
      </a:accent2>
      <a:accent3>
        <a:srgbClr val="00B5CC"/>
      </a:accent3>
      <a:accent4>
        <a:srgbClr val="F7A124"/>
      </a:accent4>
      <a:accent5>
        <a:srgbClr val="734BB2"/>
      </a:accent5>
      <a:accent6>
        <a:srgbClr val="FFD028"/>
      </a:accent6>
      <a:hlink>
        <a:srgbClr val="734BB2"/>
      </a:hlink>
      <a:folHlink>
        <a:srgbClr val="734BB2"/>
      </a:folHlink>
    </a:clrScheme>
    <a:fontScheme name="Rambus 2015-2016 Corporate Typeface - Slate">
      <a:majorFont>
        <a:latin typeface="Slate Std Bk"/>
        <a:ea typeface=""/>
        <a:cs typeface=""/>
      </a:majorFont>
      <a:minorFont>
        <a:latin typeface="Slate Std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2.xml><?xml version="1.0" encoding="utf-8"?>
<a:theme xmlns:a="http://schemas.openxmlformats.org/drawingml/2006/main" name="5_Rambus PowerPoint Template 2015-2016">
  <a:themeElements>
    <a:clrScheme name="Rambus 2015-2016">
      <a:dk1>
        <a:sysClr val="windowText" lastClr="000000"/>
      </a:dk1>
      <a:lt1>
        <a:sysClr val="window" lastClr="FFFFFF"/>
      </a:lt1>
      <a:dk2>
        <a:srgbClr val="1D57CC"/>
      </a:dk2>
      <a:lt2>
        <a:srgbClr val="FFFFFF"/>
      </a:lt2>
      <a:accent1>
        <a:srgbClr val="1D57CC"/>
      </a:accent1>
      <a:accent2>
        <a:srgbClr val="1FC14F"/>
      </a:accent2>
      <a:accent3>
        <a:srgbClr val="00B5CC"/>
      </a:accent3>
      <a:accent4>
        <a:srgbClr val="F7A124"/>
      </a:accent4>
      <a:accent5>
        <a:srgbClr val="734BB2"/>
      </a:accent5>
      <a:accent6>
        <a:srgbClr val="FFD028"/>
      </a:accent6>
      <a:hlink>
        <a:srgbClr val="734BB2"/>
      </a:hlink>
      <a:folHlink>
        <a:srgbClr val="734BB2"/>
      </a:folHlink>
    </a:clrScheme>
    <a:fontScheme name="Rambus 2015-2016 Corporate Typeface - Slate">
      <a:majorFont>
        <a:latin typeface="Slate Std Bk"/>
        <a:ea typeface=""/>
        <a:cs typeface=""/>
      </a:majorFont>
      <a:minorFont>
        <a:latin typeface="Slate Std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3.xml><?xml version="1.0" encoding="utf-8"?>
<a:theme xmlns:a="http://schemas.openxmlformats.org/drawingml/2006/main" name="6_Rambus PowerPoint Template 2015-2016">
  <a:themeElements>
    <a:clrScheme name="Rambus 2015-2016">
      <a:dk1>
        <a:sysClr val="windowText" lastClr="000000"/>
      </a:dk1>
      <a:lt1>
        <a:sysClr val="window" lastClr="FFFFFF"/>
      </a:lt1>
      <a:dk2>
        <a:srgbClr val="1D57CC"/>
      </a:dk2>
      <a:lt2>
        <a:srgbClr val="FFFFFF"/>
      </a:lt2>
      <a:accent1>
        <a:srgbClr val="1D57CC"/>
      </a:accent1>
      <a:accent2>
        <a:srgbClr val="1FC14F"/>
      </a:accent2>
      <a:accent3>
        <a:srgbClr val="00B5CC"/>
      </a:accent3>
      <a:accent4>
        <a:srgbClr val="F7A124"/>
      </a:accent4>
      <a:accent5>
        <a:srgbClr val="734BB2"/>
      </a:accent5>
      <a:accent6>
        <a:srgbClr val="FFD028"/>
      </a:accent6>
      <a:hlink>
        <a:srgbClr val="734BB2"/>
      </a:hlink>
      <a:folHlink>
        <a:srgbClr val="734BB2"/>
      </a:folHlink>
    </a:clrScheme>
    <a:fontScheme name="Rambus 2015-2016 Corporate Typeface - Slate">
      <a:majorFont>
        <a:latin typeface="Slate Std Bk"/>
        <a:ea typeface=""/>
        <a:cs typeface=""/>
      </a:majorFont>
      <a:minorFont>
        <a:latin typeface="Slate Std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4.xml><?xml version="1.0" encoding="utf-8"?>
<a:theme xmlns:a="http://schemas.openxmlformats.org/drawingml/2006/main" name="7_Rambus PowerPoint Template 2015-2016">
  <a:themeElements>
    <a:clrScheme name="Rambus 2015-2016">
      <a:dk1>
        <a:sysClr val="windowText" lastClr="000000"/>
      </a:dk1>
      <a:lt1>
        <a:sysClr val="window" lastClr="FFFFFF"/>
      </a:lt1>
      <a:dk2>
        <a:srgbClr val="1D57CC"/>
      </a:dk2>
      <a:lt2>
        <a:srgbClr val="FFFFFF"/>
      </a:lt2>
      <a:accent1>
        <a:srgbClr val="1D57CC"/>
      </a:accent1>
      <a:accent2>
        <a:srgbClr val="1FC14F"/>
      </a:accent2>
      <a:accent3>
        <a:srgbClr val="00B5CC"/>
      </a:accent3>
      <a:accent4>
        <a:srgbClr val="F7A124"/>
      </a:accent4>
      <a:accent5>
        <a:srgbClr val="734BB2"/>
      </a:accent5>
      <a:accent6>
        <a:srgbClr val="FFD028"/>
      </a:accent6>
      <a:hlink>
        <a:srgbClr val="734BB2"/>
      </a:hlink>
      <a:folHlink>
        <a:srgbClr val="734BB2"/>
      </a:folHlink>
    </a:clrScheme>
    <a:fontScheme name="Rambus 2015-2016 Corporate Typeface - Slate">
      <a:majorFont>
        <a:latin typeface="Slate Std Bk"/>
        <a:ea typeface=""/>
        <a:cs typeface=""/>
      </a:majorFont>
      <a:minorFont>
        <a:latin typeface="Slate Std B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tx2"/>
          </a:buClr>
          <a:buSzPct val="70000"/>
          <a:buFont typeface="Wingdings" pitchFamily="2" charset="2"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tx2"/>
          </a:buClr>
          <a:buSzPct val="70000"/>
          <a:buFont typeface="Wingdings" pitchFamily="2" charset="2"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CDRAGON</Template>
  <TotalTime>26511</TotalTime>
  <Words>3580</Words>
  <Application>Microsoft Office PowerPoint</Application>
  <PresentationFormat>如螢幕大小 (4:3)</PresentationFormat>
  <Paragraphs>720</Paragraphs>
  <Slides>108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24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108</vt:i4>
      </vt:variant>
    </vt:vector>
  </HeadingPairs>
  <TitlesOfParts>
    <vt:vector size="145" baseType="lpstr">
      <vt:lpstr>Slate Std Bk</vt:lpstr>
      <vt:lpstr>新細明體</vt:lpstr>
      <vt:lpstr>新細明體</vt:lpstr>
      <vt:lpstr>標楷體</vt:lpstr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Wingdings</vt:lpstr>
      <vt:lpstr>Network</vt:lpstr>
      <vt:lpstr>7_Office 佈景主題</vt:lpstr>
      <vt:lpstr>4_Network</vt:lpstr>
      <vt:lpstr>2_Network</vt:lpstr>
      <vt:lpstr>3_Network</vt:lpstr>
      <vt:lpstr>7_Network</vt:lpstr>
      <vt:lpstr>1_Network</vt:lpstr>
      <vt:lpstr>5_Network</vt:lpstr>
      <vt:lpstr>8_Network</vt:lpstr>
      <vt:lpstr>9_Network</vt:lpstr>
      <vt:lpstr>10_Network</vt:lpstr>
      <vt:lpstr>6_Network</vt:lpstr>
      <vt:lpstr>8_Office 佈景主題</vt:lpstr>
      <vt:lpstr>13_Network</vt:lpstr>
      <vt:lpstr>11_Network</vt:lpstr>
      <vt:lpstr>9_Office 佈景主題</vt:lpstr>
      <vt:lpstr>Rambus PowerPoint Template 2015-2016</vt:lpstr>
      <vt:lpstr>1_Rambus PowerPoint Template 2015-2016</vt:lpstr>
      <vt:lpstr>2_Rambus PowerPoint Template 2015-2016</vt:lpstr>
      <vt:lpstr>3_Rambus PowerPoint Template 2015-2016</vt:lpstr>
      <vt:lpstr>4_Rambus PowerPoint Template 2015-2016</vt:lpstr>
      <vt:lpstr>5_Rambus PowerPoint Template 2015-2016</vt:lpstr>
      <vt:lpstr>6_Rambus PowerPoint Template 2015-2016</vt:lpstr>
      <vt:lpstr>7_Rambus PowerPoint Template 2015-2016</vt:lpstr>
      <vt:lpstr>Equation</vt:lpstr>
      <vt:lpstr>區塊鏈原理與應用</vt:lpstr>
      <vt:lpstr>PowerPoint 簡報</vt:lpstr>
      <vt:lpstr>PowerPoint 簡報</vt:lpstr>
      <vt:lpstr>PowerPoint 簡報</vt:lpstr>
      <vt:lpstr>PowerPoint 簡報</vt:lpstr>
      <vt:lpstr>PowerPoint 簡報</vt:lpstr>
      <vt:lpstr>大綱</vt:lpstr>
      <vt:lpstr>大綱</vt:lpstr>
      <vt:lpstr>金融科技 FinTech</vt:lpstr>
      <vt:lpstr>FinTech 基礎建設</vt:lpstr>
      <vt:lpstr>FinTech 政策白皮書內文架構</vt:lpstr>
      <vt:lpstr>政策四大面向 十一項重點</vt:lpstr>
      <vt:lpstr>PowerPoint 簡報</vt:lpstr>
      <vt:lpstr>Block Chain  區塊鏈</vt:lpstr>
      <vt:lpstr>大綱</vt:lpstr>
      <vt:lpstr>Cryptography  密碼學</vt:lpstr>
      <vt:lpstr>Birth of Bitcoin</vt:lpstr>
      <vt:lpstr>Bitcoin Tutorial</vt:lpstr>
      <vt:lpstr>大綱</vt:lpstr>
      <vt:lpstr>Group  群</vt:lpstr>
      <vt:lpstr>Group</vt:lpstr>
      <vt:lpstr>Elliptic Curve  橢圓曲線</vt:lpstr>
      <vt:lpstr>質數體 (Prime Field) 上的曲線</vt:lpstr>
      <vt:lpstr>Bitcoin 和 Ethereum 使用的曲線</vt:lpstr>
      <vt:lpstr>傳統對稱式密碼系統</vt:lpstr>
      <vt:lpstr>私密金鑰 與 公開金鑰</vt:lpstr>
      <vt:lpstr>Public Key Cryptosystem 公開金鑰密碼系統</vt:lpstr>
      <vt:lpstr>Digital Signature  數位簽章</vt:lpstr>
      <vt:lpstr>數位簽章法律與應用</vt:lpstr>
      <vt:lpstr>Key Pairs 金鑰對</vt:lpstr>
      <vt:lpstr>ECDSA Signing  簽章</vt:lpstr>
      <vt:lpstr>ECDSA Verification  驗章 </vt:lpstr>
      <vt:lpstr>Ephemeral Key &amp; RNG</vt:lpstr>
      <vt:lpstr>Ephemeral Key &amp; RNG</vt:lpstr>
      <vt:lpstr>Bitcoin Transactions 交易</vt:lpstr>
      <vt:lpstr>HITCON 2014 台灣駭客年會 企業場</vt:lpstr>
      <vt:lpstr>私鑰數據庫?</vt:lpstr>
      <vt:lpstr>常見誤解</vt:lpstr>
      <vt:lpstr>CoolWallet</vt:lpstr>
      <vt:lpstr>HITCON 2015 台灣駭客年會 企業場</vt:lpstr>
      <vt:lpstr>Side-Channel Attacks</vt:lpstr>
      <vt:lpstr>Blockchain Security: From Curves to Contracts</vt:lpstr>
      <vt:lpstr>大綱</vt:lpstr>
      <vt:lpstr>Hash Functions  雜湊函數</vt:lpstr>
      <vt:lpstr>Avalanche Effect  雪崩效應</vt:lpstr>
      <vt:lpstr>Security Properties  安全性質</vt:lpstr>
      <vt:lpstr>Cryptographic Hash Functions 密碼雜湊函數</vt:lpstr>
      <vt:lpstr>Applications</vt:lpstr>
      <vt:lpstr>Cryptanalysis  密碼分析</vt:lpstr>
      <vt:lpstr>SHA: Secure Hash Algorithm</vt:lpstr>
      <vt:lpstr>Merkle-Damgård Construction for SHA-1 / SHA-2</vt:lpstr>
      <vt:lpstr>SHA-256</vt:lpstr>
      <vt:lpstr>SHA-3 Competition Winner: Keccak</vt:lpstr>
      <vt:lpstr>SHA-3 / Keccak: Sponge Construction</vt:lpstr>
      <vt:lpstr>Merkle Tree / Hash Tree</vt:lpstr>
      <vt:lpstr>Block Chain</vt:lpstr>
      <vt:lpstr>Hash Function Usages</vt:lpstr>
      <vt:lpstr>金融科技發展策略白皮書  p.93 </vt:lpstr>
      <vt:lpstr>大綱</vt:lpstr>
      <vt:lpstr>Combining &amp; Splitting Value</vt:lpstr>
      <vt:lpstr>Transaction Data</vt:lpstr>
      <vt:lpstr>PowerPoint 簡報</vt:lpstr>
      <vt:lpstr>Incentive  激勵</vt:lpstr>
      <vt:lpstr>Block Forking  區塊分岔</vt:lpstr>
      <vt:lpstr>Confirmations</vt:lpstr>
      <vt:lpstr>Steps to Run the Network</vt:lpstr>
      <vt:lpstr>Game Theory  賽局理論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Bitcoin Mining Machines</vt:lpstr>
      <vt:lpstr>大綱</vt:lpstr>
      <vt:lpstr>Brief History of Bitcoin</vt:lpstr>
      <vt:lpstr>Brief History of Bitcoin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大綱</vt:lpstr>
      <vt:lpstr>區塊鏈特色</vt:lpstr>
      <vt:lpstr>區塊鏈應用領域</vt:lpstr>
      <vt:lpstr>Sidechain  側鏈</vt:lpstr>
      <vt:lpstr>區塊鏈分類</vt:lpstr>
      <vt:lpstr>區塊鏈分類</vt:lpstr>
      <vt:lpstr>區塊鏈分類</vt:lpstr>
      <vt:lpstr>區塊鏈分類</vt:lpstr>
      <vt:lpstr>Ethereum  以太坊</vt:lpstr>
      <vt:lpstr>Vitalik Buterin</vt:lpstr>
      <vt:lpstr>Smart Contract 智慧合約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MaiCoin</vt:lpstr>
      <vt:lpstr>PowerPoint 簡報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JMChen</dc:creator>
  <cp:lastModifiedBy>user</cp:lastModifiedBy>
  <cp:revision>613</cp:revision>
  <cp:lastPrinted>2016-11-01T14:56:56Z</cp:lastPrinted>
  <dcterms:created xsi:type="dcterms:W3CDTF">2006-02-27T05:39:33Z</dcterms:created>
  <dcterms:modified xsi:type="dcterms:W3CDTF">2016-11-29T08:56:02Z</dcterms:modified>
</cp:coreProperties>
</file>